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Fira Sans ExtraBold"/>
      <p:bold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7" roundtripDataSignature="AMtx7mjYoH5vD8402mbC9YPDmRU1Arwd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FiraSansExtraBold-bold.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customschemas.google.com/relationships/presentationmetadata" Target="metadata"/><Relationship Id="rId32" Type="http://schemas.openxmlformats.org/officeDocument/2006/relationships/slide" Target="slides/slide27.xml"/><Relationship Id="rId76" Type="http://schemas.openxmlformats.org/officeDocument/2006/relationships/font" Target="fonts/FiraSansExtraBold-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latin typeface="Century"/>
              <a:ea typeface="Century"/>
              <a:cs typeface="Century"/>
              <a:sym typeface="Centur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7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latin typeface="Century"/>
              <a:ea typeface="Century"/>
              <a:cs typeface="Century"/>
              <a:sym typeface="Centur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20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7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7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8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8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8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 name="Google Shape;55;p8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Clr>
                <a:schemeClr val="dk1"/>
              </a:buClr>
              <a:buSzPts val="2100"/>
              <a:buChar char="●"/>
              <a:defRPr/>
            </a:lvl1pPr>
            <a:lvl2pPr indent="-342900" lvl="1" marL="914400" algn="l">
              <a:lnSpc>
                <a:spcPct val="100000"/>
              </a:lnSpc>
              <a:spcBef>
                <a:spcPts val="1200"/>
              </a:spcBef>
              <a:spcAft>
                <a:spcPts val="0"/>
              </a:spcAft>
              <a:buClr>
                <a:schemeClr val="dk1"/>
              </a:buClr>
              <a:buSzPts val="1800"/>
              <a:buChar char="○"/>
              <a:defRPr/>
            </a:lvl2pPr>
            <a:lvl3pPr indent="-323850" lvl="2" marL="1371600" algn="l">
              <a:lnSpc>
                <a:spcPct val="100000"/>
              </a:lnSpc>
              <a:spcBef>
                <a:spcPts val="1200"/>
              </a:spcBef>
              <a:spcAft>
                <a:spcPts val="0"/>
              </a:spcAft>
              <a:buClr>
                <a:schemeClr val="dk1"/>
              </a:buClr>
              <a:buSzPts val="1500"/>
              <a:buChar char="■"/>
              <a:defRPr/>
            </a:lvl3pPr>
            <a:lvl4pPr indent="-317500" lvl="3" marL="1828800" algn="l">
              <a:lnSpc>
                <a:spcPct val="100000"/>
              </a:lnSpc>
              <a:spcBef>
                <a:spcPts val="1200"/>
              </a:spcBef>
              <a:spcAft>
                <a:spcPts val="0"/>
              </a:spcAft>
              <a:buClr>
                <a:schemeClr val="dk1"/>
              </a:buClr>
              <a:buSzPts val="1400"/>
              <a:buChar char="●"/>
              <a:defRPr/>
            </a:lvl4pPr>
            <a:lvl5pPr indent="-317500" lvl="4" marL="2286000" algn="l">
              <a:lnSpc>
                <a:spcPct val="10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6" name="Google Shape;56;p8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7" name="Google Shape;57;p8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8" name="Google Shape;58;p8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8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83"/>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2" name="Google Shape;62;p83"/>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3" name="Google Shape;63;p8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4" name="Google Shape;64;p8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5" name="Google Shape;65;p8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pic>
        <p:nvPicPr>
          <p:cNvPr id="66" name="Google Shape;66;p83"/>
          <p:cNvPicPr preferRelativeResize="0"/>
          <p:nvPr/>
        </p:nvPicPr>
        <p:blipFill rotWithShape="1">
          <a:blip r:embed="rId2">
            <a:alphaModFix/>
          </a:blip>
          <a:srcRect b="0" l="0" r="0" t="0"/>
          <a:stretch/>
        </p:blipFill>
        <p:spPr>
          <a:xfrm>
            <a:off x="8308820" y="4767263"/>
            <a:ext cx="718462" cy="2738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7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7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7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7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7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7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7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7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7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7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400"/>
              <a:buNone/>
              <a:defRPr/>
            </a:lvl1pPr>
          </a:lstStyle>
          <a:p/>
        </p:txBody>
      </p:sp>
      <p:sp>
        <p:nvSpPr>
          <p:cNvPr id="46" name="Google Shape;46;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entury"/>
              <a:buNone/>
              <a:defRPr b="0" i="0" sz="2800" u="none" cap="none" strike="noStrike">
                <a:solidFill>
                  <a:schemeClr val="dk1"/>
                </a:solidFill>
                <a:latin typeface="Century"/>
                <a:ea typeface="Century"/>
                <a:cs typeface="Century"/>
                <a:sym typeface="Century"/>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1pPr>
            <a:lvl2pPr indent="-317500" lvl="1" marL="9144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2pPr>
            <a:lvl3pPr indent="-317500" lvl="2" marL="13716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3pPr>
            <a:lvl4pPr indent="-317500" lvl="3" marL="18288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4pPr>
            <a:lvl5pPr indent="-317500" lvl="4" marL="22860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5pPr>
            <a:lvl6pPr indent="-317500" lvl="5" marL="27432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6pPr>
            <a:lvl7pPr indent="-317500" lvl="6" marL="32004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7pPr>
            <a:lvl8pPr indent="-317500" lvl="7" marL="36576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8pPr>
            <a:lvl9pPr indent="-317500" lvl="8" marL="41148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9pPr>
          </a:lstStyle>
          <a:p/>
        </p:txBody>
      </p:sp>
      <p:sp>
        <p:nvSpPr>
          <p:cNvPr id="8" name="Google Shape;8;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p70"/>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1"/>
              </a:highlight>
              <a:latin typeface="Arial"/>
              <a:ea typeface="Arial"/>
              <a:cs typeface="Arial"/>
              <a:sym typeface="Arial"/>
            </a:endParaRPr>
          </a:p>
        </p:txBody>
      </p:sp>
      <p:sp>
        <p:nvSpPr>
          <p:cNvPr id="10" name="Google Shape;10;p70"/>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tr" sz="1300" u="none" cap="none" strike="noStrike">
                <a:solidFill>
                  <a:schemeClr val="lt1"/>
                </a:solidFill>
                <a:latin typeface="Fira Sans ExtraBold"/>
                <a:ea typeface="Fira Sans ExtraBold"/>
                <a:cs typeface="Fira Sans ExtraBold"/>
                <a:sym typeface="Fira Sans ExtraBold"/>
              </a:rPr>
              <a:t>globalaihub.com</a:t>
            </a:r>
            <a:endParaRPr b="0" i="0" sz="1300" u="none" cap="none" strike="noStrike">
              <a:solidFill>
                <a:schemeClr val="lt1"/>
              </a:solidFill>
              <a:latin typeface="Fira Sans ExtraBold"/>
              <a:ea typeface="Fira Sans ExtraBold"/>
              <a:cs typeface="Fira Sans ExtraBold"/>
              <a:sym typeface="Fira Sans ExtraBold"/>
            </a:endParaRPr>
          </a:p>
        </p:txBody>
      </p:sp>
      <p:pic>
        <p:nvPicPr>
          <p:cNvPr id="11" name="Google Shape;11;p70"/>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0.gif"/><Relationship Id="rId4" Type="http://schemas.openxmlformats.org/officeDocument/2006/relationships/image" Target="../media/image4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drive.google.com/file/d/11T2J43lgyz0ykKADRrWBDFpoUgz-ZzfG/view" TargetMode="Externa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gif"/><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gif"/><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24.png"/><Relationship Id="rId7" Type="http://schemas.openxmlformats.org/officeDocument/2006/relationships/image" Target="../media/image32.png"/><Relationship Id="rId8"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7.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3.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2.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9.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8.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4.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tr"/>
              <a:t>Derin Öğrenmeye Giriş</a:t>
            </a:r>
            <a:endParaRPr/>
          </a:p>
        </p:txBody>
      </p:sp>
      <p:sp>
        <p:nvSpPr>
          <p:cNvPr id="72" name="Google Shape;72;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tr"/>
              <a:t>Computer Vision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Görüntü İşleme</a:t>
            </a:r>
            <a:endParaRPr/>
          </a:p>
        </p:txBody>
      </p:sp>
      <p:sp>
        <p:nvSpPr>
          <p:cNvPr id="134" name="Google Shape;134;p10"/>
          <p:cNvSpPr txBox="1"/>
          <p:nvPr>
            <p:ph idx="1" type="body"/>
          </p:nvPr>
        </p:nvSpPr>
        <p:spPr>
          <a:xfrm>
            <a:off x="311700" y="1152475"/>
            <a:ext cx="3082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sz="1500"/>
              <a:t>Görüntü işleme</a:t>
            </a:r>
            <a:r>
              <a:rPr lang="tr" sz="1500"/>
              <a:t>, sayısal sinyal işlemenin bir alt konusu olarak kabul edilir. </a:t>
            </a:r>
            <a:endParaRPr sz="1500"/>
          </a:p>
          <a:p>
            <a:pPr indent="0" lvl="0" marL="0" rtl="0" algn="l">
              <a:lnSpc>
                <a:spcPct val="115000"/>
              </a:lnSpc>
              <a:spcBef>
                <a:spcPts val="0"/>
              </a:spcBef>
              <a:spcAft>
                <a:spcPts val="0"/>
              </a:spcAft>
              <a:buSzPts val="1400"/>
              <a:buNone/>
            </a:pPr>
            <a:r>
              <a:t/>
            </a:r>
            <a:endParaRPr sz="1500"/>
          </a:p>
          <a:p>
            <a:pPr indent="0" lvl="0" marL="0" rtl="0" algn="l">
              <a:lnSpc>
                <a:spcPct val="115000"/>
              </a:lnSpc>
              <a:spcBef>
                <a:spcPts val="0"/>
              </a:spcBef>
              <a:spcAft>
                <a:spcPts val="0"/>
              </a:spcAft>
              <a:buClr>
                <a:schemeClr val="dk1"/>
              </a:buClr>
              <a:buSzPts val="1100"/>
              <a:buFont typeface="Arial"/>
              <a:buNone/>
            </a:pPr>
            <a:r>
              <a:rPr lang="tr" sz="1500"/>
              <a:t>Sayısal (Dijital) görüntüler iki boyuttan daha fazla boyutta tanımlanabildiğinden, sayısal görüntü işleme çok boyutlu sistemler şeklinde modellenebilmektedir.</a:t>
            </a:r>
            <a:endParaRPr sz="1500"/>
          </a:p>
          <a:p>
            <a:pPr indent="0" lvl="0" marL="0" rtl="0" algn="l">
              <a:lnSpc>
                <a:spcPct val="115000"/>
              </a:lnSpc>
              <a:spcBef>
                <a:spcPts val="0"/>
              </a:spcBef>
              <a:spcAft>
                <a:spcPts val="1200"/>
              </a:spcAft>
              <a:buSzPts val="1400"/>
              <a:buNone/>
            </a:pPr>
            <a:r>
              <a:t/>
            </a:r>
            <a:endParaRPr/>
          </a:p>
        </p:txBody>
      </p:sp>
      <p:pic>
        <p:nvPicPr>
          <p:cNvPr id="135" name="Google Shape;135;p10"/>
          <p:cNvPicPr preferRelativeResize="0"/>
          <p:nvPr/>
        </p:nvPicPr>
        <p:blipFill rotWithShape="1">
          <a:blip r:embed="rId3">
            <a:alphaModFix/>
          </a:blip>
          <a:srcRect b="0" l="0" r="0" t="0"/>
          <a:stretch/>
        </p:blipFill>
        <p:spPr>
          <a:xfrm>
            <a:off x="3274975" y="1400800"/>
            <a:ext cx="5557325" cy="228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Sinyallerde Gürültü Kavramı</a:t>
            </a:r>
            <a:endParaRPr/>
          </a:p>
        </p:txBody>
      </p:sp>
      <p:sp>
        <p:nvSpPr>
          <p:cNvPr id="141" name="Google Shape;141;p11"/>
          <p:cNvSpPr txBox="1"/>
          <p:nvPr>
            <p:ph idx="1" type="body"/>
          </p:nvPr>
        </p:nvSpPr>
        <p:spPr>
          <a:xfrm>
            <a:off x="363000" y="1174450"/>
            <a:ext cx="41943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400"/>
              <a:buNone/>
            </a:pPr>
            <a:r>
              <a:rPr lang="tr" sz="1500"/>
              <a:t>Sinyal işlemede gürültü, bir sinyalin yakalanma, depolama, iletim gibi işlemler sırasında maruz kalabileceği </a:t>
            </a:r>
            <a:r>
              <a:rPr lang="tr" sz="1500">
                <a:highlight>
                  <a:srgbClr val="C9DAF8"/>
                </a:highlight>
              </a:rPr>
              <a:t>istenmeyen değişiklikler sonucu </a:t>
            </a:r>
            <a:r>
              <a:rPr lang="tr" sz="1500"/>
              <a:t>oluşur.</a:t>
            </a:r>
            <a:endParaRPr sz="1500"/>
          </a:p>
          <a:p>
            <a:pPr indent="0" lvl="0" marL="0" rtl="0" algn="l">
              <a:lnSpc>
                <a:spcPct val="115000"/>
              </a:lnSpc>
              <a:spcBef>
                <a:spcPts val="0"/>
              </a:spcBef>
              <a:spcAft>
                <a:spcPts val="0"/>
              </a:spcAft>
              <a:buSzPts val="1400"/>
              <a:buNone/>
            </a:pPr>
            <a:r>
              <a:t/>
            </a:r>
            <a:endParaRPr sz="1500"/>
          </a:p>
          <a:p>
            <a:pPr indent="0" lvl="0" marL="0" rtl="0" algn="l">
              <a:lnSpc>
                <a:spcPct val="115000"/>
              </a:lnSpc>
              <a:spcBef>
                <a:spcPts val="0"/>
              </a:spcBef>
              <a:spcAft>
                <a:spcPts val="0"/>
              </a:spcAft>
              <a:buSzPts val="1400"/>
              <a:buNone/>
            </a:pPr>
            <a:r>
              <a:rPr lang="tr" sz="1500"/>
              <a:t>Birçok gürültü çeşidi vardır. Bu gürültüleri azaltmak için gürültü çeşidine özel filtreler uygulanabilir. </a:t>
            </a:r>
            <a:endParaRPr sz="1500"/>
          </a:p>
          <a:p>
            <a:pPr indent="0" lvl="0" marL="0" rtl="0" algn="l">
              <a:lnSpc>
                <a:spcPct val="115000"/>
              </a:lnSpc>
              <a:spcBef>
                <a:spcPts val="0"/>
              </a:spcBef>
              <a:spcAft>
                <a:spcPts val="0"/>
              </a:spcAft>
              <a:buSzPts val="1400"/>
              <a:buNone/>
            </a:pPr>
            <a:r>
              <a:t/>
            </a:r>
            <a:endParaRPr sz="1500"/>
          </a:p>
          <a:p>
            <a:pPr indent="0" lvl="0" marL="0" rtl="0" algn="l">
              <a:lnSpc>
                <a:spcPct val="115000"/>
              </a:lnSpc>
              <a:spcBef>
                <a:spcPts val="0"/>
              </a:spcBef>
              <a:spcAft>
                <a:spcPts val="0"/>
              </a:spcAft>
              <a:buSzPts val="1400"/>
              <a:buNone/>
            </a:pPr>
            <a:r>
              <a:rPr lang="tr" sz="1500"/>
              <a:t>Görüntüde gürültü çeşitlerinden biri olan Gaussian noise; piksel düzeyinde, görüntünün Gauss dağılım fonksiyonuna göre karakterize edilerek gürültü oluşmuş biçimidir.</a:t>
            </a:r>
            <a:endParaRPr sz="1500"/>
          </a:p>
        </p:txBody>
      </p:sp>
      <p:pic>
        <p:nvPicPr>
          <p:cNvPr id="142" name="Google Shape;142;p11"/>
          <p:cNvPicPr preferRelativeResize="0"/>
          <p:nvPr/>
        </p:nvPicPr>
        <p:blipFill rotWithShape="1">
          <a:blip r:embed="rId3">
            <a:alphaModFix/>
          </a:blip>
          <a:srcRect b="0" l="0" r="0" t="0"/>
          <a:stretch/>
        </p:blipFill>
        <p:spPr>
          <a:xfrm>
            <a:off x="4852125" y="1130220"/>
            <a:ext cx="3762201" cy="35048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Bilgisayarlı Görü Kullanım Alanları</a:t>
            </a:r>
            <a:endParaRPr/>
          </a:p>
        </p:txBody>
      </p:sp>
      <p:sp>
        <p:nvSpPr>
          <p:cNvPr id="148" name="Google Shape;148;p12"/>
          <p:cNvSpPr txBox="1"/>
          <p:nvPr>
            <p:ph idx="1" type="body"/>
          </p:nvPr>
        </p:nvSpPr>
        <p:spPr>
          <a:xfrm>
            <a:off x="311700" y="1152475"/>
            <a:ext cx="4852800" cy="3416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Arial"/>
              <a:buChar char="●"/>
            </a:pPr>
            <a:r>
              <a:rPr lang="tr" sz="1500"/>
              <a:t>Otonom Sürüş</a:t>
            </a:r>
            <a:endParaRPr sz="1500"/>
          </a:p>
          <a:p>
            <a:pPr indent="-323850" lvl="0" marL="457200" rtl="0" algn="l">
              <a:lnSpc>
                <a:spcPct val="115000"/>
              </a:lnSpc>
              <a:spcBef>
                <a:spcPts val="0"/>
              </a:spcBef>
              <a:spcAft>
                <a:spcPts val="0"/>
              </a:spcAft>
              <a:buSzPts val="1500"/>
              <a:buFont typeface="Century"/>
              <a:buChar char="●"/>
            </a:pPr>
            <a:r>
              <a:rPr lang="tr" sz="1500"/>
              <a:t>Sosyal Ağ Filtreleme</a:t>
            </a:r>
            <a:endParaRPr sz="1500"/>
          </a:p>
          <a:p>
            <a:pPr indent="-323850" lvl="0" marL="457200" rtl="0" algn="l">
              <a:lnSpc>
                <a:spcPct val="115000"/>
              </a:lnSpc>
              <a:spcBef>
                <a:spcPts val="0"/>
              </a:spcBef>
              <a:spcAft>
                <a:spcPts val="0"/>
              </a:spcAft>
              <a:buSzPts val="1500"/>
              <a:buFont typeface="Century"/>
              <a:buChar char="●"/>
            </a:pPr>
            <a:r>
              <a:rPr lang="tr" sz="1500"/>
              <a:t>Kamera ve Filtreler</a:t>
            </a:r>
            <a:endParaRPr sz="1500"/>
          </a:p>
          <a:p>
            <a:pPr indent="-323850" lvl="0" marL="457200" rtl="0" algn="l">
              <a:lnSpc>
                <a:spcPct val="115000"/>
              </a:lnSpc>
              <a:spcBef>
                <a:spcPts val="0"/>
              </a:spcBef>
              <a:spcAft>
                <a:spcPts val="0"/>
              </a:spcAft>
              <a:buSzPts val="1500"/>
              <a:buFont typeface="Century"/>
              <a:buChar char="●"/>
            </a:pPr>
            <a:r>
              <a:rPr lang="tr" sz="1500"/>
              <a:t>Bioinformatik</a:t>
            </a:r>
            <a:endParaRPr sz="1500"/>
          </a:p>
          <a:p>
            <a:pPr indent="-323850" lvl="0" marL="457200" rtl="0" algn="l">
              <a:lnSpc>
                <a:spcPct val="115000"/>
              </a:lnSpc>
              <a:spcBef>
                <a:spcPts val="0"/>
              </a:spcBef>
              <a:spcAft>
                <a:spcPts val="0"/>
              </a:spcAft>
              <a:buSzPts val="1500"/>
              <a:buFont typeface="Century"/>
              <a:buChar char="●"/>
            </a:pPr>
            <a:r>
              <a:rPr lang="tr" sz="1500"/>
              <a:t>Reklamcılık</a:t>
            </a:r>
            <a:endParaRPr sz="1500"/>
          </a:p>
          <a:p>
            <a:pPr indent="-323850" lvl="0" marL="457200" rtl="0" algn="l">
              <a:lnSpc>
                <a:spcPct val="115000"/>
              </a:lnSpc>
              <a:spcBef>
                <a:spcPts val="0"/>
              </a:spcBef>
              <a:spcAft>
                <a:spcPts val="0"/>
              </a:spcAft>
              <a:buSzPts val="1500"/>
              <a:buFont typeface="Century"/>
              <a:buChar char="●"/>
            </a:pPr>
            <a:r>
              <a:rPr lang="tr" sz="1500"/>
              <a:t>Görüntü İşleme</a:t>
            </a:r>
            <a:endParaRPr sz="1500"/>
          </a:p>
          <a:p>
            <a:pPr indent="-323850" lvl="0" marL="457200" rtl="0" algn="l">
              <a:lnSpc>
                <a:spcPct val="115000"/>
              </a:lnSpc>
              <a:spcBef>
                <a:spcPts val="0"/>
              </a:spcBef>
              <a:spcAft>
                <a:spcPts val="0"/>
              </a:spcAft>
              <a:buSzPts val="1500"/>
              <a:buFont typeface="Century"/>
              <a:buChar char="●"/>
            </a:pPr>
            <a:r>
              <a:rPr lang="tr" sz="1500"/>
              <a:t>Sağlık Hizmetleri</a:t>
            </a:r>
            <a:endParaRPr sz="1500"/>
          </a:p>
          <a:p>
            <a:pPr indent="-323850" lvl="0" marL="457200" rtl="0" algn="l">
              <a:lnSpc>
                <a:spcPct val="115000"/>
              </a:lnSpc>
              <a:spcBef>
                <a:spcPts val="0"/>
              </a:spcBef>
              <a:spcAft>
                <a:spcPts val="0"/>
              </a:spcAft>
              <a:buSzPts val="1500"/>
              <a:buFont typeface="Century"/>
              <a:buChar char="●"/>
            </a:pPr>
            <a:r>
              <a:rPr lang="tr" sz="1500"/>
              <a:t>Gerçek Zamanlı Spor Takibi</a:t>
            </a:r>
            <a:endParaRPr sz="1500"/>
          </a:p>
          <a:p>
            <a:pPr indent="-323850" lvl="0" marL="457200" rtl="0" algn="l">
              <a:lnSpc>
                <a:spcPct val="115000"/>
              </a:lnSpc>
              <a:spcBef>
                <a:spcPts val="0"/>
              </a:spcBef>
              <a:spcAft>
                <a:spcPts val="0"/>
              </a:spcAft>
              <a:buSzPts val="1500"/>
              <a:buFont typeface="Century"/>
              <a:buChar char="●"/>
            </a:pPr>
            <a:r>
              <a:rPr lang="tr" sz="1500"/>
              <a:t>Tarım</a:t>
            </a:r>
            <a:endParaRPr sz="1500"/>
          </a:p>
          <a:p>
            <a:pPr indent="-323850" lvl="0" marL="457200" rtl="0" algn="l">
              <a:lnSpc>
                <a:spcPct val="115000"/>
              </a:lnSpc>
              <a:spcBef>
                <a:spcPts val="0"/>
              </a:spcBef>
              <a:spcAft>
                <a:spcPts val="0"/>
              </a:spcAft>
              <a:buSzPts val="1500"/>
              <a:buFont typeface="Century"/>
              <a:buChar char="●"/>
            </a:pPr>
            <a:r>
              <a:rPr lang="tr" sz="1500"/>
              <a:t>Eğitim</a:t>
            </a:r>
            <a:endParaRPr sz="1500"/>
          </a:p>
          <a:p>
            <a:pPr indent="0" lvl="0" marL="0" rtl="0" algn="l">
              <a:lnSpc>
                <a:spcPct val="115000"/>
              </a:lnSpc>
              <a:spcBef>
                <a:spcPts val="0"/>
              </a:spcBef>
              <a:spcAft>
                <a:spcPts val="1200"/>
              </a:spcAft>
              <a:buSzPts val="1400"/>
              <a:buNone/>
            </a:pPr>
            <a:r>
              <a:t/>
            </a:r>
            <a:endParaRPr sz="1500"/>
          </a:p>
        </p:txBody>
      </p:sp>
      <p:pic>
        <p:nvPicPr>
          <p:cNvPr id="149" name="Google Shape;149;p12"/>
          <p:cNvPicPr preferRelativeResize="0"/>
          <p:nvPr/>
        </p:nvPicPr>
        <p:blipFill rotWithShape="1">
          <a:blip r:embed="rId3">
            <a:alphaModFix/>
          </a:blip>
          <a:srcRect b="0" l="0" r="0" t="0"/>
          <a:stretch/>
        </p:blipFill>
        <p:spPr>
          <a:xfrm>
            <a:off x="5725077" y="929525"/>
            <a:ext cx="3107226" cy="1747804"/>
          </a:xfrm>
          <a:prstGeom prst="rect">
            <a:avLst/>
          </a:prstGeom>
          <a:noFill/>
          <a:ln>
            <a:noFill/>
          </a:ln>
        </p:spPr>
      </p:pic>
      <p:pic>
        <p:nvPicPr>
          <p:cNvPr id="150" name="Google Shape;150;p12"/>
          <p:cNvPicPr preferRelativeResize="0"/>
          <p:nvPr/>
        </p:nvPicPr>
        <p:blipFill rotWithShape="1">
          <a:blip r:embed="rId4">
            <a:alphaModFix/>
          </a:blip>
          <a:srcRect b="0" l="0" r="0" t="0"/>
          <a:stretch/>
        </p:blipFill>
        <p:spPr>
          <a:xfrm>
            <a:off x="5725075" y="2707000"/>
            <a:ext cx="3107218" cy="175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000"/>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000"/>
                                        <p:tgtEl>
                                          <p:spTgt spid="1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Effect filter="fade" transition="in">
                                      <p:cBhvr>
                                        <p:cTn dur="1000"/>
                                        <p:tgtEl>
                                          <p:spTgt spid="1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animEffect filter="fade" transition="in">
                                      <p:cBhvr>
                                        <p:cTn dur="1000"/>
                                        <p:tgtEl>
                                          <p:spTgt spid="1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5" st="5"/>
                                            </p:txEl>
                                          </p:spTgt>
                                        </p:tgtEl>
                                        <p:attrNameLst>
                                          <p:attrName>style.visibility</p:attrName>
                                        </p:attrNameLst>
                                      </p:cBhvr>
                                      <p:to>
                                        <p:strVal val="visible"/>
                                      </p:to>
                                    </p:set>
                                    <p:animEffect filter="fade" transition="in">
                                      <p:cBhvr>
                                        <p:cTn dur="1000"/>
                                        <p:tgtEl>
                                          <p:spTgt spid="1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6" st="6"/>
                                            </p:txEl>
                                          </p:spTgt>
                                        </p:tgtEl>
                                        <p:attrNameLst>
                                          <p:attrName>style.visibility</p:attrName>
                                        </p:attrNameLst>
                                      </p:cBhvr>
                                      <p:to>
                                        <p:strVal val="visible"/>
                                      </p:to>
                                    </p:set>
                                    <p:animEffect filter="fade" transition="in">
                                      <p:cBhvr>
                                        <p:cTn dur="1000"/>
                                        <p:tgtEl>
                                          <p:spTgt spid="14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7" st="7"/>
                                            </p:txEl>
                                          </p:spTgt>
                                        </p:tgtEl>
                                        <p:attrNameLst>
                                          <p:attrName>style.visibility</p:attrName>
                                        </p:attrNameLst>
                                      </p:cBhvr>
                                      <p:to>
                                        <p:strVal val="visible"/>
                                      </p:to>
                                    </p:set>
                                    <p:animEffect filter="fade" transition="in">
                                      <p:cBhvr>
                                        <p:cTn dur="1000"/>
                                        <p:tgtEl>
                                          <p:spTgt spid="14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8" st="8"/>
                                            </p:txEl>
                                          </p:spTgt>
                                        </p:tgtEl>
                                        <p:attrNameLst>
                                          <p:attrName>style.visibility</p:attrName>
                                        </p:attrNameLst>
                                      </p:cBhvr>
                                      <p:to>
                                        <p:strVal val="visible"/>
                                      </p:to>
                                    </p:set>
                                    <p:animEffect filter="fade" transition="in">
                                      <p:cBhvr>
                                        <p:cTn dur="1000"/>
                                        <p:tgtEl>
                                          <p:spTgt spid="14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9" st="9"/>
                                            </p:txEl>
                                          </p:spTgt>
                                        </p:tgtEl>
                                        <p:attrNameLst>
                                          <p:attrName>style.visibility</p:attrName>
                                        </p:attrNameLst>
                                      </p:cBhvr>
                                      <p:to>
                                        <p:strVal val="visible"/>
                                      </p:to>
                                    </p:set>
                                    <p:animEffect filter="fade" transition="in">
                                      <p:cBhvr>
                                        <p:cTn dur="1000"/>
                                        <p:tgtEl>
                                          <p:spTgt spid="14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0" st="10"/>
                                            </p:txEl>
                                          </p:spTgt>
                                        </p:tgtEl>
                                        <p:attrNameLst>
                                          <p:attrName>style.visibility</p:attrName>
                                        </p:attrNameLst>
                                      </p:cBhvr>
                                      <p:to>
                                        <p:strVal val="visible"/>
                                      </p:to>
                                    </p:set>
                                    <p:animEffect filter="fade" transition="in">
                                      <p:cBhvr>
                                        <p:cTn dur="1000"/>
                                        <p:tgtEl>
                                          <p:spTgt spid="148">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Özellik Çıkarımı (Feature Extraction)</a:t>
            </a:r>
            <a:endParaRPr/>
          </a:p>
        </p:txBody>
      </p:sp>
      <p:sp>
        <p:nvSpPr>
          <p:cNvPr id="156" name="Google Shape;156;p13"/>
          <p:cNvSpPr txBox="1"/>
          <p:nvPr>
            <p:ph idx="1" type="body"/>
          </p:nvPr>
        </p:nvSpPr>
        <p:spPr>
          <a:xfrm>
            <a:off x="311700" y="1152475"/>
            <a:ext cx="3365100" cy="344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tr" sz="1500"/>
              <a:t>Özellik çıkarımı,</a:t>
            </a:r>
            <a:r>
              <a:rPr lang="tr" sz="1500"/>
              <a:t> görüntüdeki nesneleri net bir şekilde tanımlayan faydalı özellikleri çıkarma fikri etrafında çalışır.</a:t>
            </a:r>
            <a:endParaRPr sz="1500"/>
          </a:p>
          <a:p>
            <a:pPr indent="0" lvl="0" marL="0" rtl="0" algn="l">
              <a:lnSpc>
                <a:spcPct val="115000"/>
              </a:lnSpc>
              <a:spcBef>
                <a:spcPts val="1200"/>
              </a:spcBef>
              <a:spcAft>
                <a:spcPts val="1200"/>
              </a:spcAft>
              <a:buSzPts val="1400"/>
              <a:buNone/>
            </a:pPr>
            <a:r>
              <a:rPr lang="tr" sz="1500"/>
              <a:t>Büyük bir veri kümesini tanımlamak için gereken </a:t>
            </a:r>
            <a:r>
              <a:rPr lang="tr" sz="1500">
                <a:highlight>
                  <a:srgbClr val="C9DAF8"/>
                </a:highlight>
              </a:rPr>
              <a:t>kaynak sayısını azaltmayı</a:t>
            </a:r>
            <a:r>
              <a:rPr lang="tr" sz="1500"/>
              <a:t> içerir, </a:t>
            </a:r>
            <a:r>
              <a:rPr lang="tr" sz="1500">
                <a:highlight>
                  <a:srgbClr val="C9DAF8"/>
                </a:highlight>
              </a:rPr>
              <a:t>boyut azaltma</a:t>
            </a:r>
            <a:r>
              <a:rPr lang="tr" sz="1500"/>
              <a:t> işlemidir.</a:t>
            </a:r>
            <a:endParaRPr i="1">
              <a:solidFill>
                <a:srgbClr val="555555"/>
              </a:solidFill>
            </a:endParaRPr>
          </a:p>
        </p:txBody>
      </p:sp>
      <p:pic>
        <p:nvPicPr>
          <p:cNvPr id="157" name="Google Shape;157;p13"/>
          <p:cNvPicPr preferRelativeResize="0"/>
          <p:nvPr/>
        </p:nvPicPr>
        <p:blipFill rotWithShape="1">
          <a:blip r:embed="rId3">
            <a:alphaModFix/>
          </a:blip>
          <a:srcRect b="19504" l="0" r="0" t="0"/>
          <a:stretch/>
        </p:blipFill>
        <p:spPr>
          <a:xfrm>
            <a:off x="4142775" y="1585125"/>
            <a:ext cx="4689526" cy="2172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tr"/>
              <a:t>Özellik Çıkarımı (Feature Extraction)</a:t>
            </a:r>
            <a:endParaRPr/>
          </a:p>
          <a:p>
            <a:pPr indent="0" lvl="0" marL="0" rtl="0" algn="l">
              <a:lnSpc>
                <a:spcPct val="100000"/>
              </a:lnSpc>
              <a:spcBef>
                <a:spcPts val="0"/>
              </a:spcBef>
              <a:spcAft>
                <a:spcPts val="0"/>
              </a:spcAft>
              <a:buSzPct val="111111"/>
              <a:buNone/>
            </a:pPr>
            <a:r>
              <a:t/>
            </a:r>
            <a:endParaRPr/>
          </a:p>
        </p:txBody>
      </p:sp>
      <p:sp>
        <p:nvSpPr>
          <p:cNvPr id="163" name="Google Shape;163;p14"/>
          <p:cNvSpPr txBox="1"/>
          <p:nvPr>
            <p:ph idx="1" type="body"/>
          </p:nvPr>
        </p:nvSpPr>
        <p:spPr>
          <a:xfrm>
            <a:off x="311700" y="1152475"/>
            <a:ext cx="4062600" cy="34164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400"/>
              <a:buNone/>
            </a:pPr>
            <a:r>
              <a:rPr b="1" lang="tr"/>
              <a:t>Neden Özellik Çıkarımı Kullanıyoruz?</a:t>
            </a:r>
            <a:endParaRPr b="1"/>
          </a:p>
          <a:p>
            <a:pPr indent="-323850" lvl="0" marL="457200" rtl="0" algn="l">
              <a:lnSpc>
                <a:spcPct val="105000"/>
              </a:lnSpc>
              <a:spcBef>
                <a:spcPts val="1200"/>
              </a:spcBef>
              <a:spcAft>
                <a:spcPts val="0"/>
              </a:spcAft>
              <a:buSzPts val="1500"/>
              <a:buChar char="●"/>
            </a:pPr>
            <a:r>
              <a:rPr lang="tr" sz="1500"/>
              <a:t>Çok sayıda değişken ile analiz yapmak genellikle büyük miktarda bellek ve hesaplama gücü gerektirir</a:t>
            </a:r>
            <a:endParaRPr sz="1500"/>
          </a:p>
          <a:p>
            <a:pPr indent="-323850" lvl="0" marL="457200" rtl="0" algn="l">
              <a:lnSpc>
                <a:spcPct val="105000"/>
              </a:lnSpc>
              <a:spcBef>
                <a:spcPts val="1200"/>
              </a:spcBef>
              <a:spcAft>
                <a:spcPts val="0"/>
              </a:spcAft>
              <a:buSzPts val="1500"/>
              <a:buChar char="●"/>
            </a:pPr>
            <a:r>
              <a:rPr lang="tr" sz="1500"/>
              <a:t>Çok sayıda özellik, modelimizin karmaşıklığını arttıracağından overfite yol açabilir</a:t>
            </a:r>
            <a:endParaRPr sz="1500"/>
          </a:p>
          <a:p>
            <a:pPr indent="0" lvl="0" marL="0" rtl="0" algn="l">
              <a:lnSpc>
                <a:spcPct val="105000"/>
              </a:lnSpc>
              <a:spcBef>
                <a:spcPts val="1200"/>
              </a:spcBef>
              <a:spcAft>
                <a:spcPts val="1200"/>
              </a:spcAft>
              <a:buSzPts val="1400"/>
              <a:buNone/>
            </a:pPr>
            <a:r>
              <a:rPr lang="tr" sz="1500"/>
              <a:t>Özellik çıkarımı; verileri yeterli accuracy ile tanımlar ve bu problemlerin üstesinden gelmek için görüntü ile dönüştürülmek üzere farklı filtre türleri kullanır.</a:t>
            </a:r>
            <a:endParaRPr sz="1500"/>
          </a:p>
        </p:txBody>
      </p:sp>
      <p:pic>
        <p:nvPicPr>
          <p:cNvPr id="164" name="Google Shape;164;p14"/>
          <p:cNvPicPr preferRelativeResize="0"/>
          <p:nvPr/>
        </p:nvPicPr>
        <p:blipFill rotWithShape="1">
          <a:blip r:embed="rId3">
            <a:alphaModFix/>
          </a:blip>
          <a:srcRect b="0" l="0" r="0" t="0"/>
          <a:stretch/>
        </p:blipFill>
        <p:spPr>
          <a:xfrm>
            <a:off x="4485600" y="1794075"/>
            <a:ext cx="4346701" cy="15868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sz="2500"/>
              <a:t>Özellik Çıkarımında 4 Ana Morfoloji</a:t>
            </a:r>
            <a:endParaRPr sz="2500"/>
          </a:p>
        </p:txBody>
      </p:sp>
      <p:sp>
        <p:nvSpPr>
          <p:cNvPr id="170" name="Google Shape;170;p15"/>
          <p:cNvSpPr txBox="1"/>
          <p:nvPr>
            <p:ph idx="1" type="body"/>
          </p:nvPr>
        </p:nvSpPr>
        <p:spPr>
          <a:xfrm>
            <a:off x="311700" y="1152475"/>
            <a:ext cx="6087600" cy="3416400"/>
          </a:xfrm>
          <a:prstGeom prst="rect">
            <a:avLst/>
          </a:prstGeom>
          <a:noFill/>
          <a:ln>
            <a:noFill/>
          </a:ln>
        </p:spPr>
        <p:txBody>
          <a:bodyPr anchorCtr="0" anchor="t" bIns="91425" lIns="91425" spcFirstLastPara="1" rIns="91425" wrap="square" tIns="91425">
            <a:normAutofit/>
          </a:bodyPr>
          <a:lstStyle/>
          <a:p>
            <a:pPr indent="-260350" lvl="0" marL="342900" rtl="0" algn="l">
              <a:lnSpc>
                <a:spcPct val="115000"/>
              </a:lnSpc>
              <a:spcBef>
                <a:spcPts val="1000"/>
              </a:spcBef>
              <a:spcAft>
                <a:spcPts val="0"/>
              </a:spcAft>
              <a:buSzPts val="1500"/>
              <a:buChar char="●"/>
            </a:pPr>
            <a:r>
              <a:rPr b="1" lang="tr" sz="1500"/>
              <a:t>Global Özellikler: </a:t>
            </a:r>
            <a:r>
              <a:rPr lang="tr" sz="1500"/>
              <a:t>Tüm görüntü tek bir özellik olarak analiz edilir ve öznitelik çıkarıcıdan tek bir öznitelik vektörü çıkar</a:t>
            </a:r>
            <a:endParaRPr sz="1500"/>
          </a:p>
          <a:p>
            <a:pPr indent="-260350" lvl="0" marL="342900" rtl="0" algn="l">
              <a:lnSpc>
                <a:spcPct val="115000"/>
              </a:lnSpc>
              <a:spcBef>
                <a:spcPts val="1200"/>
              </a:spcBef>
              <a:spcAft>
                <a:spcPts val="0"/>
              </a:spcAft>
              <a:buSzPts val="1500"/>
              <a:buChar char="●"/>
            </a:pPr>
            <a:r>
              <a:rPr b="1" lang="tr" sz="1500"/>
              <a:t>Izgara veya Blok Tabanlı Özellikler:</a:t>
            </a:r>
            <a:r>
              <a:rPr lang="tr" sz="1500"/>
              <a:t> Görüntü farklı bloklara bölünür ve özellikler farklı blokların her birinden çıkarılır</a:t>
            </a:r>
            <a:endParaRPr sz="1500"/>
          </a:p>
          <a:p>
            <a:pPr indent="-260350" lvl="0" marL="342900" rtl="0" algn="l">
              <a:lnSpc>
                <a:spcPct val="115000"/>
              </a:lnSpc>
              <a:spcBef>
                <a:spcPts val="1000"/>
              </a:spcBef>
              <a:spcAft>
                <a:spcPts val="0"/>
              </a:spcAft>
              <a:buSzPts val="1500"/>
              <a:buChar char="●"/>
            </a:pPr>
            <a:r>
              <a:rPr b="1" lang="tr" sz="1500"/>
              <a:t>Bölge Tabanlı Özellikler: </a:t>
            </a:r>
            <a:r>
              <a:rPr lang="tr" sz="1500"/>
              <a:t>Görüntü farklı bölgelere bölünür ve bu bölgelerin her birinden bir özellik çıkarılır</a:t>
            </a:r>
            <a:endParaRPr sz="1500"/>
          </a:p>
          <a:p>
            <a:pPr indent="-260350" lvl="0" marL="342900" rtl="0" algn="l">
              <a:lnSpc>
                <a:spcPct val="115000"/>
              </a:lnSpc>
              <a:spcBef>
                <a:spcPts val="1000"/>
              </a:spcBef>
              <a:spcAft>
                <a:spcPts val="0"/>
              </a:spcAft>
              <a:buSzPts val="1500"/>
              <a:buChar char="●"/>
            </a:pPr>
            <a:r>
              <a:rPr b="1" lang="tr" sz="1500"/>
              <a:t>Yerel Özellikler: </a:t>
            </a:r>
            <a:r>
              <a:rPr lang="tr" sz="1500"/>
              <a:t>Görüntüde birden çok ilgi noktası tespit edilir ve ilgi noktalarına komşu pikseller analiz edilerek özellikler çıkarılır</a:t>
            </a:r>
            <a:endParaRPr sz="1600"/>
          </a:p>
        </p:txBody>
      </p:sp>
      <p:pic>
        <p:nvPicPr>
          <p:cNvPr id="171" name="Google Shape;171;p15"/>
          <p:cNvPicPr preferRelativeResize="0"/>
          <p:nvPr/>
        </p:nvPicPr>
        <p:blipFill rotWithShape="1">
          <a:blip r:embed="rId3">
            <a:alphaModFix/>
          </a:blip>
          <a:srcRect b="20630" l="0" r="75227" t="29370"/>
          <a:stretch/>
        </p:blipFill>
        <p:spPr>
          <a:xfrm>
            <a:off x="6828858" y="1017725"/>
            <a:ext cx="1742492" cy="1143000"/>
          </a:xfrm>
          <a:prstGeom prst="rect">
            <a:avLst/>
          </a:prstGeom>
          <a:noFill/>
          <a:ln>
            <a:noFill/>
          </a:ln>
        </p:spPr>
      </p:pic>
      <p:pic>
        <p:nvPicPr>
          <p:cNvPr id="172" name="Google Shape;172;p15"/>
          <p:cNvPicPr preferRelativeResize="0"/>
          <p:nvPr/>
        </p:nvPicPr>
        <p:blipFill rotWithShape="1">
          <a:blip r:embed="rId3">
            <a:alphaModFix/>
          </a:blip>
          <a:srcRect b="23073" l="36293" r="42227" t="30768"/>
          <a:stretch/>
        </p:blipFill>
        <p:spPr>
          <a:xfrm>
            <a:off x="7231408" y="2101736"/>
            <a:ext cx="937410" cy="654684"/>
          </a:xfrm>
          <a:prstGeom prst="rect">
            <a:avLst/>
          </a:prstGeom>
          <a:noFill/>
          <a:ln>
            <a:noFill/>
          </a:ln>
        </p:spPr>
      </p:pic>
      <p:pic>
        <p:nvPicPr>
          <p:cNvPr id="173" name="Google Shape;173;p15"/>
          <p:cNvPicPr preferRelativeResize="0"/>
          <p:nvPr/>
        </p:nvPicPr>
        <p:blipFill rotWithShape="1">
          <a:blip r:embed="rId3">
            <a:alphaModFix/>
          </a:blip>
          <a:srcRect b="0" l="71113" r="0" t="0"/>
          <a:stretch/>
        </p:blipFill>
        <p:spPr>
          <a:xfrm>
            <a:off x="6987450" y="2949555"/>
            <a:ext cx="1425320" cy="1603631"/>
          </a:xfrm>
          <a:prstGeom prst="rect">
            <a:avLst/>
          </a:prstGeom>
          <a:noFill/>
          <a:ln>
            <a:noFill/>
          </a:ln>
        </p:spPr>
      </p:pic>
      <p:cxnSp>
        <p:nvCxnSpPr>
          <p:cNvPr id="174" name="Google Shape;174;p15"/>
          <p:cNvCxnSpPr>
            <a:endCxn id="172" idx="0"/>
          </p:cNvCxnSpPr>
          <p:nvPr/>
        </p:nvCxnSpPr>
        <p:spPr>
          <a:xfrm flipH="1">
            <a:off x="7700113" y="1923836"/>
            <a:ext cx="12600" cy="177900"/>
          </a:xfrm>
          <a:prstGeom prst="straightConnector1">
            <a:avLst/>
          </a:prstGeom>
          <a:noFill/>
          <a:ln cap="flat" cmpd="sng" w="9525">
            <a:solidFill>
              <a:schemeClr val="dk2"/>
            </a:solidFill>
            <a:prstDash val="solid"/>
            <a:round/>
            <a:headEnd len="sm" w="sm" type="none"/>
            <a:tailEnd len="med" w="med" type="triangle"/>
          </a:ln>
        </p:spPr>
      </p:cxnSp>
      <p:cxnSp>
        <p:nvCxnSpPr>
          <p:cNvPr id="175" name="Google Shape;175;p15"/>
          <p:cNvCxnSpPr>
            <a:stCxn id="172" idx="2"/>
            <a:endCxn id="173" idx="0"/>
          </p:cNvCxnSpPr>
          <p:nvPr/>
        </p:nvCxnSpPr>
        <p:spPr>
          <a:xfrm>
            <a:off x="7700113" y="2756420"/>
            <a:ext cx="0" cy="1932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400"/>
              <a:buFont typeface="Arial"/>
              <a:buNone/>
            </a:pPr>
            <a:r>
              <a:rPr lang="tr" sz="2500"/>
              <a:t>Alfred Haar ve Haarcascade Özellikleri</a:t>
            </a:r>
            <a:endParaRPr sz="2500"/>
          </a:p>
        </p:txBody>
      </p:sp>
      <p:sp>
        <p:nvSpPr>
          <p:cNvPr id="181" name="Google Shape;181;p16"/>
          <p:cNvSpPr txBox="1"/>
          <p:nvPr>
            <p:ph idx="1" type="body"/>
          </p:nvPr>
        </p:nvSpPr>
        <p:spPr>
          <a:xfrm>
            <a:off x="311700" y="1152475"/>
            <a:ext cx="438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2100"/>
              <a:buFont typeface="Arial"/>
              <a:buNone/>
            </a:pPr>
            <a:r>
              <a:rPr lang="tr" sz="1500"/>
              <a:t>Haar Benzeri Özellikler (Haar-like Features):</a:t>
            </a:r>
            <a:endParaRPr sz="1500"/>
          </a:p>
          <a:p>
            <a:pPr indent="-323850" lvl="0" marL="457200" rtl="0" algn="l">
              <a:lnSpc>
                <a:spcPct val="100000"/>
              </a:lnSpc>
              <a:spcBef>
                <a:spcPts val="1000"/>
              </a:spcBef>
              <a:spcAft>
                <a:spcPts val="0"/>
              </a:spcAft>
              <a:buSzPts val="1500"/>
              <a:buChar char="●"/>
            </a:pPr>
            <a:r>
              <a:rPr b="1" lang="tr" sz="1500"/>
              <a:t>Kenar Özellikleri;</a:t>
            </a:r>
            <a:r>
              <a:rPr lang="tr" sz="1500"/>
              <a:t> </a:t>
            </a:r>
            <a:r>
              <a:rPr lang="tr" sz="1500">
                <a:solidFill>
                  <a:srgbClr val="292929"/>
                </a:solidFill>
                <a:highlight>
                  <a:srgbClr val="FFFFFF"/>
                </a:highlight>
              </a:rPr>
              <a:t>Görüntü üzerinde belirli bir alan koyu alandan oluşuyor ve belirli bir alan açık renklerden oluşuyor ise kenar özelliği olduğunu belirtmektedir</a:t>
            </a:r>
            <a:endParaRPr sz="1500"/>
          </a:p>
          <a:p>
            <a:pPr indent="-323850" lvl="0" marL="457200" rtl="0" algn="l">
              <a:lnSpc>
                <a:spcPct val="100000"/>
              </a:lnSpc>
              <a:spcBef>
                <a:spcPts val="1000"/>
              </a:spcBef>
              <a:spcAft>
                <a:spcPts val="0"/>
              </a:spcAft>
              <a:buSzPts val="1500"/>
              <a:buChar char="●"/>
            </a:pPr>
            <a:r>
              <a:rPr b="1" lang="tr" sz="1500"/>
              <a:t>Çizgi Özellikleri;</a:t>
            </a:r>
            <a:r>
              <a:rPr lang="tr" sz="1500"/>
              <a:t> </a:t>
            </a:r>
            <a:r>
              <a:rPr lang="tr" sz="1500">
                <a:solidFill>
                  <a:srgbClr val="292929"/>
                </a:solidFill>
                <a:highlight>
                  <a:srgbClr val="FFFFFF"/>
                </a:highlight>
              </a:rPr>
              <a:t>Görüntü üzerinde sırasıyla açık, kapalı, açık renklerden oluşuyor ise çizgi özelliği vardır</a:t>
            </a:r>
            <a:endParaRPr sz="1500"/>
          </a:p>
          <a:p>
            <a:pPr indent="-323850" lvl="0" marL="457200" rtl="0" algn="l">
              <a:lnSpc>
                <a:spcPct val="100000"/>
              </a:lnSpc>
              <a:spcBef>
                <a:spcPts val="1000"/>
              </a:spcBef>
              <a:spcAft>
                <a:spcPts val="0"/>
              </a:spcAft>
              <a:buSzPts val="1500"/>
              <a:buChar char="●"/>
            </a:pPr>
            <a:r>
              <a:rPr b="1" lang="tr" sz="1500"/>
              <a:t>Dört Kare Özellikleri;</a:t>
            </a:r>
            <a:r>
              <a:rPr lang="tr" sz="1500"/>
              <a:t> </a:t>
            </a:r>
            <a:r>
              <a:rPr lang="tr" sz="1500">
                <a:solidFill>
                  <a:srgbClr val="292929"/>
                </a:solidFill>
                <a:highlight>
                  <a:srgbClr val="FFFFFF"/>
                </a:highlight>
              </a:rPr>
              <a:t>Çaprazlama olarak kare şeklinde koyu ve açık tonlar çapraz bir şekilde bulunuyor ise dört kare özelliğini belirtmektedir</a:t>
            </a:r>
            <a:endParaRPr sz="1600"/>
          </a:p>
          <a:p>
            <a:pPr indent="0" lvl="0" marL="0" rtl="0" algn="l">
              <a:lnSpc>
                <a:spcPct val="115000"/>
              </a:lnSpc>
              <a:spcBef>
                <a:spcPts val="0"/>
              </a:spcBef>
              <a:spcAft>
                <a:spcPts val="1200"/>
              </a:spcAft>
              <a:buSzPts val="1400"/>
              <a:buNone/>
            </a:pPr>
            <a:r>
              <a:t/>
            </a:r>
            <a:endParaRPr sz="1500"/>
          </a:p>
        </p:txBody>
      </p:sp>
      <p:pic>
        <p:nvPicPr>
          <p:cNvPr id="182" name="Google Shape;182;p16"/>
          <p:cNvPicPr preferRelativeResize="0"/>
          <p:nvPr/>
        </p:nvPicPr>
        <p:blipFill rotWithShape="1">
          <a:blip r:embed="rId3">
            <a:alphaModFix/>
          </a:blip>
          <a:srcRect b="0" l="0" r="0" t="0"/>
          <a:stretch/>
        </p:blipFill>
        <p:spPr>
          <a:xfrm>
            <a:off x="7031917" y="1502648"/>
            <a:ext cx="1800382" cy="2369323"/>
          </a:xfrm>
          <a:prstGeom prst="rect">
            <a:avLst/>
          </a:prstGeom>
          <a:noFill/>
          <a:ln>
            <a:noFill/>
          </a:ln>
        </p:spPr>
      </p:pic>
      <p:pic>
        <p:nvPicPr>
          <p:cNvPr id="183" name="Google Shape;183;p16"/>
          <p:cNvPicPr preferRelativeResize="0"/>
          <p:nvPr/>
        </p:nvPicPr>
        <p:blipFill rotWithShape="1">
          <a:blip r:embed="rId4">
            <a:alphaModFix/>
          </a:blip>
          <a:srcRect b="0" l="0" r="0" t="0"/>
          <a:stretch/>
        </p:blipFill>
        <p:spPr>
          <a:xfrm>
            <a:off x="4964091" y="2956369"/>
            <a:ext cx="2004215" cy="1192581"/>
          </a:xfrm>
          <a:prstGeom prst="rect">
            <a:avLst/>
          </a:prstGeom>
          <a:noFill/>
          <a:ln>
            <a:noFill/>
          </a:ln>
        </p:spPr>
      </p:pic>
      <p:pic>
        <p:nvPicPr>
          <p:cNvPr id="184" name="Google Shape;184;p16"/>
          <p:cNvPicPr preferRelativeResize="0"/>
          <p:nvPr/>
        </p:nvPicPr>
        <p:blipFill rotWithShape="1">
          <a:blip r:embed="rId5">
            <a:alphaModFix/>
          </a:blip>
          <a:srcRect b="0" l="0" r="0" t="0"/>
          <a:stretch/>
        </p:blipFill>
        <p:spPr>
          <a:xfrm>
            <a:off x="4922499" y="1225675"/>
            <a:ext cx="2087400" cy="17306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tr" sz="4800"/>
              <a:t>Convolutional Neural Network</a:t>
            </a:r>
            <a:endParaRPr sz="4800"/>
          </a:p>
          <a:p>
            <a:pPr indent="0" lvl="0" marL="0" rtl="0" algn="ctr">
              <a:lnSpc>
                <a:spcPct val="100000"/>
              </a:lnSpc>
              <a:spcBef>
                <a:spcPts val="0"/>
              </a:spcBef>
              <a:spcAft>
                <a:spcPts val="0"/>
              </a:spcAft>
              <a:buSzPts val="990"/>
              <a:buNone/>
            </a:pPr>
            <a:r>
              <a:rPr lang="tr" sz="4800"/>
              <a:t>CNNs</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Convolutional Neural Network</a:t>
            </a:r>
            <a:endParaRPr/>
          </a:p>
        </p:txBody>
      </p:sp>
      <p:sp>
        <p:nvSpPr>
          <p:cNvPr id="195" name="Google Shape;195;p18"/>
          <p:cNvSpPr txBox="1"/>
          <p:nvPr>
            <p:ph idx="1" type="body"/>
          </p:nvPr>
        </p:nvSpPr>
        <p:spPr>
          <a:xfrm>
            <a:off x="311700" y="4341875"/>
            <a:ext cx="8520600" cy="4020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275"/>
              <a:buNone/>
            </a:pPr>
            <a:r>
              <a:rPr lang="tr" sz="1500"/>
              <a:t>Simple Convolutional Neural Network Notation </a:t>
            </a:r>
            <a:endParaRPr sz="1500"/>
          </a:p>
        </p:txBody>
      </p:sp>
      <p:pic>
        <p:nvPicPr>
          <p:cNvPr id="196" name="Google Shape;196;p18"/>
          <p:cNvPicPr preferRelativeResize="0"/>
          <p:nvPr/>
        </p:nvPicPr>
        <p:blipFill rotWithShape="1">
          <a:blip r:embed="rId3">
            <a:alphaModFix/>
          </a:blip>
          <a:srcRect b="0" l="0" r="0" t="0"/>
          <a:stretch/>
        </p:blipFill>
        <p:spPr>
          <a:xfrm>
            <a:off x="1603025" y="1226850"/>
            <a:ext cx="5937949" cy="3176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CNN ve Katmanlar</a:t>
            </a:r>
            <a:endParaRPr/>
          </a:p>
        </p:txBody>
      </p:sp>
      <p:sp>
        <p:nvSpPr>
          <p:cNvPr id="202" name="Google Shape;202;p19"/>
          <p:cNvSpPr txBox="1"/>
          <p:nvPr>
            <p:ph idx="1" type="body"/>
          </p:nvPr>
        </p:nvSpPr>
        <p:spPr>
          <a:xfrm>
            <a:off x="311700" y="1152475"/>
            <a:ext cx="27144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t>CNN katmanları;</a:t>
            </a:r>
            <a:endParaRPr sz="1500"/>
          </a:p>
          <a:p>
            <a:pPr indent="-323850" lvl="0" marL="457200" rtl="0" algn="l">
              <a:lnSpc>
                <a:spcPct val="115000"/>
              </a:lnSpc>
              <a:spcBef>
                <a:spcPts val="0"/>
              </a:spcBef>
              <a:spcAft>
                <a:spcPts val="0"/>
              </a:spcAft>
              <a:buSzPts val="1500"/>
              <a:buFont typeface="Century"/>
              <a:buChar char="●"/>
            </a:pPr>
            <a:r>
              <a:rPr lang="tr" sz="1500"/>
              <a:t>Convolutional Layer</a:t>
            </a:r>
            <a:endParaRPr sz="1500"/>
          </a:p>
          <a:p>
            <a:pPr indent="-323850" lvl="0" marL="457200" rtl="0" algn="l">
              <a:lnSpc>
                <a:spcPct val="115000"/>
              </a:lnSpc>
              <a:spcBef>
                <a:spcPts val="0"/>
              </a:spcBef>
              <a:spcAft>
                <a:spcPts val="0"/>
              </a:spcAft>
              <a:buSzPts val="1500"/>
              <a:buFont typeface="Century"/>
              <a:buChar char="●"/>
            </a:pPr>
            <a:r>
              <a:rPr lang="tr" sz="1500"/>
              <a:t>Non-Linearity Layer</a:t>
            </a:r>
            <a:endParaRPr sz="1500"/>
          </a:p>
          <a:p>
            <a:pPr indent="-323850" lvl="0" marL="457200" rtl="0" algn="l">
              <a:lnSpc>
                <a:spcPct val="115000"/>
              </a:lnSpc>
              <a:spcBef>
                <a:spcPts val="0"/>
              </a:spcBef>
              <a:spcAft>
                <a:spcPts val="0"/>
              </a:spcAft>
              <a:buSzPts val="1500"/>
              <a:buFont typeface="Century"/>
              <a:buChar char="●"/>
            </a:pPr>
            <a:r>
              <a:rPr lang="tr" sz="1500"/>
              <a:t>Pooling </a:t>
            </a:r>
            <a:endParaRPr sz="1500"/>
          </a:p>
          <a:p>
            <a:pPr indent="0" lvl="0" marL="457200" rtl="0" algn="l">
              <a:lnSpc>
                <a:spcPct val="115000"/>
              </a:lnSpc>
              <a:spcBef>
                <a:spcPts val="0"/>
              </a:spcBef>
              <a:spcAft>
                <a:spcPts val="0"/>
              </a:spcAft>
              <a:buSzPts val="1400"/>
              <a:buNone/>
            </a:pPr>
            <a:r>
              <a:rPr lang="tr" sz="1500"/>
              <a:t>(Downsampling Layer)</a:t>
            </a:r>
            <a:endParaRPr sz="1500"/>
          </a:p>
          <a:p>
            <a:pPr indent="-323850" lvl="0" marL="457200" rtl="0" algn="l">
              <a:lnSpc>
                <a:spcPct val="115000"/>
              </a:lnSpc>
              <a:spcBef>
                <a:spcPts val="0"/>
              </a:spcBef>
              <a:spcAft>
                <a:spcPts val="0"/>
              </a:spcAft>
              <a:buSzPts val="1500"/>
              <a:buFont typeface="Century"/>
              <a:buChar char="●"/>
            </a:pPr>
            <a:r>
              <a:rPr lang="tr" sz="1500"/>
              <a:t>Stride</a:t>
            </a:r>
            <a:endParaRPr sz="1500"/>
          </a:p>
          <a:p>
            <a:pPr indent="-323850" lvl="0" marL="457200" rtl="0" algn="l">
              <a:lnSpc>
                <a:spcPct val="115000"/>
              </a:lnSpc>
              <a:spcBef>
                <a:spcPts val="0"/>
              </a:spcBef>
              <a:spcAft>
                <a:spcPts val="0"/>
              </a:spcAft>
              <a:buSzPts val="1500"/>
              <a:buFont typeface="Century"/>
              <a:buChar char="●"/>
            </a:pPr>
            <a:r>
              <a:rPr lang="tr" sz="1500"/>
              <a:t>Padding</a:t>
            </a:r>
            <a:endParaRPr sz="1500"/>
          </a:p>
          <a:p>
            <a:pPr indent="-323850" lvl="0" marL="457200" rtl="0" algn="l">
              <a:lnSpc>
                <a:spcPct val="115000"/>
              </a:lnSpc>
              <a:spcBef>
                <a:spcPts val="0"/>
              </a:spcBef>
              <a:spcAft>
                <a:spcPts val="0"/>
              </a:spcAft>
              <a:buSzPts val="1500"/>
              <a:buFont typeface="Century"/>
              <a:buChar char="●"/>
            </a:pPr>
            <a:r>
              <a:rPr lang="tr" sz="1500"/>
              <a:t>Flattening Layer</a:t>
            </a:r>
            <a:endParaRPr sz="1500"/>
          </a:p>
          <a:p>
            <a:pPr indent="-323850" lvl="0" marL="457200" rtl="0" algn="l">
              <a:lnSpc>
                <a:spcPct val="115000"/>
              </a:lnSpc>
              <a:spcBef>
                <a:spcPts val="0"/>
              </a:spcBef>
              <a:spcAft>
                <a:spcPts val="0"/>
              </a:spcAft>
              <a:buSzPts val="1500"/>
              <a:buFont typeface="Century"/>
              <a:buChar char="●"/>
            </a:pPr>
            <a:r>
              <a:rPr lang="tr" sz="1500"/>
              <a:t>Fully-Connected Layer</a:t>
            </a:r>
            <a:endParaRPr sz="1500"/>
          </a:p>
          <a:p>
            <a:pPr indent="0" lvl="0" marL="0" rtl="0" algn="l">
              <a:lnSpc>
                <a:spcPct val="115000"/>
              </a:lnSpc>
              <a:spcBef>
                <a:spcPts val="0"/>
              </a:spcBef>
              <a:spcAft>
                <a:spcPts val="1200"/>
              </a:spcAft>
              <a:buSzPts val="1400"/>
              <a:buNone/>
            </a:pPr>
            <a:r>
              <a:t/>
            </a:r>
            <a:endParaRPr sz="1500"/>
          </a:p>
        </p:txBody>
      </p:sp>
      <p:pic>
        <p:nvPicPr>
          <p:cNvPr id="203" name="Google Shape;203;p19"/>
          <p:cNvPicPr preferRelativeResize="0"/>
          <p:nvPr/>
        </p:nvPicPr>
        <p:blipFill rotWithShape="1">
          <a:blip r:embed="rId3">
            <a:alphaModFix/>
          </a:blip>
          <a:srcRect b="0" l="0" r="0" t="0"/>
          <a:stretch/>
        </p:blipFill>
        <p:spPr>
          <a:xfrm>
            <a:off x="3230150" y="1668125"/>
            <a:ext cx="5419800" cy="239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a:t>Kursa Başlamadan Önce</a:t>
            </a:r>
            <a:endParaRPr/>
          </a:p>
        </p:txBody>
      </p:sp>
      <p:sp>
        <p:nvSpPr>
          <p:cNvPr id="78" name="Google Shape;78;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177800" lvl="0" marL="177800" rtl="0" algn="l">
              <a:lnSpc>
                <a:spcPct val="100000"/>
              </a:lnSpc>
              <a:spcBef>
                <a:spcPts val="0"/>
              </a:spcBef>
              <a:spcAft>
                <a:spcPts val="0"/>
              </a:spcAft>
              <a:buSzPts val="1400"/>
              <a:buChar char="●"/>
            </a:pPr>
            <a:r>
              <a:rPr lang="tr"/>
              <a:t>Bu kurs tamamlandığı takdirde giriş düzeyi yapay zeka algoritmaları ve veri analizine temel oluşturabilecek genel bilgileri edinmiş olacaksınız</a:t>
            </a:r>
            <a:endParaRPr/>
          </a:p>
          <a:p>
            <a:pPr indent="-177800" lvl="0" marL="177800" rtl="0" algn="l">
              <a:lnSpc>
                <a:spcPct val="100000"/>
              </a:lnSpc>
              <a:spcBef>
                <a:spcPts val="800"/>
              </a:spcBef>
              <a:spcAft>
                <a:spcPts val="0"/>
              </a:spcAft>
              <a:buSzPts val="1400"/>
              <a:buChar char="●"/>
            </a:pPr>
            <a:r>
              <a:rPr lang="tr"/>
              <a:t>Spesifik konular anlaşılması zor ve kişide ders esnasında mantığın oturması kolay olmayacağından bol bol bireysel pratik gerekmektedir</a:t>
            </a:r>
            <a:endParaRPr/>
          </a:p>
          <a:p>
            <a:pPr indent="-177800" lvl="0" marL="177800" rtl="0" algn="l">
              <a:lnSpc>
                <a:spcPct val="100000"/>
              </a:lnSpc>
              <a:spcBef>
                <a:spcPts val="800"/>
              </a:spcBef>
              <a:spcAft>
                <a:spcPts val="0"/>
              </a:spcAft>
              <a:buSzPts val="1400"/>
              <a:buChar char="●"/>
            </a:pPr>
            <a:r>
              <a:rPr lang="tr"/>
              <a:t>Slaytlar yazılara boğulmadan görsellerle anlatılacaktır.  Bu yüzden ders esnasında not tutulması</a:t>
            </a:r>
            <a:r>
              <a:rPr b="1" lang="tr"/>
              <a:t> son derece </a:t>
            </a:r>
            <a:r>
              <a:rPr lang="tr"/>
              <a:t>önemlidir</a:t>
            </a:r>
            <a:endParaRPr/>
          </a:p>
          <a:p>
            <a:pPr indent="-177800" lvl="0" marL="177800" rtl="0" algn="l">
              <a:lnSpc>
                <a:spcPct val="100000"/>
              </a:lnSpc>
              <a:spcBef>
                <a:spcPts val="800"/>
              </a:spcBef>
              <a:spcAft>
                <a:spcPts val="0"/>
              </a:spcAft>
              <a:buSzPts val="1400"/>
              <a:buChar char="●"/>
            </a:pPr>
            <a:r>
              <a:rPr lang="tr"/>
              <a:t>Konu başlıkları temel düzey algoritmalar için yeterli olduğundan başlıklar araştırılmalı, bol bol uygulama ve teorik bilgiler içeren sitelerde araştırma yapılmalıdır</a:t>
            </a:r>
            <a:endParaRPr/>
          </a:p>
          <a:p>
            <a:pPr indent="0" lvl="0" marL="0" rtl="0" algn="l">
              <a:lnSpc>
                <a:spcPct val="115000"/>
              </a:lnSpc>
              <a:spcBef>
                <a:spcPts val="1200"/>
              </a:spcBef>
              <a:spcAft>
                <a:spcPts val="1200"/>
              </a:spcAft>
              <a:buSzPts val="1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Giriş Katmanı (Input Layer)</a:t>
            </a:r>
            <a:endParaRPr/>
          </a:p>
        </p:txBody>
      </p:sp>
      <p:sp>
        <p:nvSpPr>
          <p:cNvPr id="209" name="Google Shape;209;p20"/>
          <p:cNvSpPr txBox="1"/>
          <p:nvPr>
            <p:ph idx="1" type="body"/>
          </p:nvPr>
        </p:nvSpPr>
        <p:spPr>
          <a:xfrm>
            <a:off x="311700" y="1152475"/>
            <a:ext cx="3912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highlight>
                  <a:srgbClr val="FFFFFF"/>
                </a:highlight>
              </a:rPr>
              <a:t>CNN'deki giriş katmanı, görüntü verilerini içermelidir. Görüntü verileri çok boyutlu matris ile temsil edilir ve input layer içinde </a:t>
            </a:r>
            <a:r>
              <a:rPr lang="tr" sz="1500">
                <a:highlight>
                  <a:srgbClr val="C9DAF8"/>
                </a:highlight>
              </a:rPr>
              <a:t>tek bir vektöre</a:t>
            </a:r>
            <a:r>
              <a:rPr lang="tr" sz="1500"/>
              <a:t> </a:t>
            </a:r>
            <a:r>
              <a:rPr lang="tr" sz="1500">
                <a:highlight>
                  <a:srgbClr val="FFFFFF"/>
                </a:highlight>
              </a:rPr>
              <a:t>yeniden şekillendirilir. </a:t>
            </a:r>
            <a:endParaRPr sz="1500">
              <a:highlight>
                <a:srgbClr val="FFFFFF"/>
              </a:highlight>
            </a:endParaRPr>
          </a:p>
          <a:p>
            <a:pPr indent="0" lvl="0" marL="0" rtl="0" algn="l">
              <a:lnSpc>
                <a:spcPct val="115000"/>
              </a:lnSpc>
              <a:spcBef>
                <a:spcPts val="1200"/>
              </a:spcBef>
              <a:spcAft>
                <a:spcPts val="0"/>
              </a:spcAft>
              <a:buSzPts val="1400"/>
              <a:buNone/>
            </a:pPr>
            <a:r>
              <a:rPr lang="tr" sz="1500">
                <a:highlight>
                  <a:srgbClr val="FFFFFF"/>
                </a:highlight>
              </a:rPr>
              <a:t>Örneğin 28x28 boyutunda bir görüntünüz var. Bu görüntü işlemlere girmeden önce 28x28=784 şeklinde 784x1 vektör haline getirilir.</a:t>
            </a:r>
            <a:endParaRPr sz="1500">
              <a:highlight>
                <a:srgbClr val="FFFFFF"/>
              </a:highlight>
            </a:endParaRPr>
          </a:p>
          <a:p>
            <a:pPr indent="0" lvl="0" marL="0" rtl="0" algn="l">
              <a:lnSpc>
                <a:spcPct val="115000"/>
              </a:lnSpc>
              <a:spcBef>
                <a:spcPts val="1200"/>
              </a:spcBef>
              <a:spcAft>
                <a:spcPts val="1200"/>
              </a:spcAft>
              <a:buSzPts val="1400"/>
              <a:buNone/>
            </a:pPr>
            <a:r>
              <a:rPr i="1" lang="tr">
                <a:solidFill>
                  <a:srgbClr val="666666"/>
                </a:solidFill>
                <a:highlight>
                  <a:srgbClr val="FFFFFF"/>
                </a:highlight>
              </a:rPr>
              <a:t>m eğitim örneğiniz varsa, boyutunuz 784xm olacaktır. </a:t>
            </a:r>
            <a:endParaRPr i="1">
              <a:solidFill>
                <a:srgbClr val="666666"/>
              </a:solidFill>
              <a:highlight>
                <a:srgbClr val="FFFFFF"/>
              </a:highlight>
            </a:endParaRPr>
          </a:p>
        </p:txBody>
      </p:sp>
      <p:pic>
        <p:nvPicPr>
          <p:cNvPr id="210" name="Google Shape;210;p20"/>
          <p:cNvPicPr preferRelativeResize="0"/>
          <p:nvPr/>
        </p:nvPicPr>
        <p:blipFill rotWithShape="1">
          <a:blip r:embed="rId3">
            <a:alphaModFix/>
          </a:blip>
          <a:srcRect b="0" l="0" r="0" t="0"/>
          <a:stretch/>
        </p:blipFill>
        <p:spPr>
          <a:xfrm>
            <a:off x="4377775" y="1448213"/>
            <a:ext cx="4454524" cy="224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pic>
        <p:nvPicPr>
          <p:cNvPr id="215" name="Google Shape;215;p21" title="neural.mp4">
            <a:hlinkClick r:id="rId3"/>
          </p:cNvPr>
          <p:cNvPicPr preferRelativeResize="0"/>
          <p:nvPr/>
        </p:nvPicPr>
        <p:blipFill rotWithShape="1">
          <a:blip r:embed="rId4">
            <a:alphaModFix/>
          </a:blip>
          <a:srcRect b="0" l="0" r="0" t="0"/>
          <a:stretch/>
        </p:blipFill>
        <p:spPr>
          <a:xfrm>
            <a:off x="0" y="0"/>
            <a:ext cx="9144000" cy="482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Adım (Stride)</a:t>
            </a:r>
            <a:endParaRPr/>
          </a:p>
        </p:txBody>
      </p:sp>
      <p:sp>
        <p:nvSpPr>
          <p:cNvPr id="221" name="Google Shape;221;p22"/>
          <p:cNvSpPr txBox="1"/>
          <p:nvPr>
            <p:ph idx="1" type="body"/>
          </p:nvPr>
        </p:nvSpPr>
        <p:spPr>
          <a:xfrm>
            <a:off x="311700" y="1152475"/>
            <a:ext cx="8257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t>Kayma başına kat edilen satır ve sütun sayısını </a:t>
            </a:r>
            <a:r>
              <a:rPr b="1" lang="tr" sz="1500"/>
              <a:t>adım</a:t>
            </a:r>
            <a:r>
              <a:rPr lang="tr" sz="1500"/>
              <a:t> olarak ifade ederiz.</a:t>
            </a:r>
            <a:endParaRPr sz="1500"/>
          </a:p>
          <a:p>
            <a:pPr indent="0" lvl="0" marL="0" rtl="0" algn="l">
              <a:lnSpc>
                <a:spcPct val="115000"/>
              </a:lnSpc>
              <a:spcBef>
                <a:spcPts val="1200"/>
              </a:spcBef>
              <a:spcAft>
                <a:spcPts val="1200"/>
              </a:spcAft>
              <a:buSzPts val="1400"/>
              <a:buNone/>
            </a:pPr>
            <a:r>
              <a:rPr lang="tr" sz="1500"/>
              <a:t>Adım sayısı 1 olmak zorunda değildir. Bazen, ya hesaplama verimliliği için ya da altörnekleme yapmak istediğimiz için, ara konumları atlayarak penceremizi aynı anda </a:t>
            </a:r>
            <a:r>
              <a:rPr lang="tr" sz="1500">
                <a:highlight>
                  <a:srgbClr val="D0E0E3"/>
                </a:highlight>
              </a:rPr>
              <a:t>birden fazla</a:t>
            </a:r>
            <a:r>
              <a:rPr lang="tr" sz="1500"/>
              <a:t> öğeyi hareket ettiririz.</a:t>
            </a:r>
            <a:endParaRPr sz="1500"/>
          </a:p>
        </p:txBody>
      </p:sp>
      <p:pic>
        <p:nvPicPr>
          <p:cNvPr id="222" name="Google Shape;222;p22"/>
          <p:cNvPicPr preferRelativeResize="0"/>
          <p:nvPr/>
        </p:nvPicPr>
        <p:blipFill rotWithShape="1">
          <a:blip r:embed="rId3">
            <a:alphaModFix/>
          </a:blip>
          <a:srcRect b="3891" l="0" r="0" t="3891"/>
          <a:stretch/>
        </p:blipFill>
        <p:spPr>
          <a:xfrm>
            <a:off x="468125" y="2682250"/>
            <a:ext cx="2182257" cy="1941025"/>
          </a:xfrm>
          <a:prstGeom prst="rect">
            <a:avLst/>
          </a:prstGeom>
          <a:noFill/>
          <a:ln>
            <a:noFill/>
          </a:ln>
        </p:spPr>
      </p:pic>
      <p:pic>
        <p:nvPicPr>
          <p:cNvPr id="223" name="Google Shape;223;p22"/>
          <p:cNvPicPr preferRelativeResize="0"/>
          <p:nvPr/>
        </p:nvPicPr>
        <p:blipFill rotWithShape="1">
          <a:blip r:embed="rId4">
            <a:alphaModFix/>
          </a:blip>
          <a:srcRect b="0" l="0" r="0" t="0"/>
          <a:stretch/>
        </p:blipFill>
        <p:spPr>
          <a:xfrm>
            <a:off x="2824864" y="2715937"/>
            <a:ext cx="5863411" cy="187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Padding </a:t>
            </a:r>
            <a:endParaRPr/>
          </a:p>
        </p:txBody>
      </p:sp>
      <p:sp>
        <p:nvSpPr>
          <p:cNvPr id="229" name="Google Shape;229;p23"/>
          <p:cNvSpPr txBox="1"/>
          <p:nvPr>
            <p:ph idx="1" type="body"/>
          </p:nvPr>
        </p:nvSpPr>
        <p:spPr>
          <a:xfrm>
            <a:off x="311700" y="1152475"/>
            <a:ext cx="4074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t>Evrişimli katmanları uygularken problem olan bir konu, görüntümüzün çevresinde piksel kaybetme eğiliminde olmamızdır.</a:t>
            </a:r>
            <a:endParaRPr sz="1500"/>
          </a:p>
          <a:p>
            <a:pPr indent="0" lvl="0" marL="0" rtl="0" algn="l">
              <a:lnSpc>
                <a:spcPct val="115000"/>
              </a:lnSpc>
              <a:spcBef>
                <a:spcPts val="1200"/>
              </a:spcBef>
              <a:spcAft>
                <a:spcPts val="0"/>
              </a:spcAft>
              <a:buSzPts val="1400"/>
              <a:buNone/>
            </a:pPr>
            <a:r>
              <a:rPr lang="tr" sz="1500"/>
              <a:t>Özellikle birçok ardışık evrişim katmanı uyguladığımızda piksel kayıpları yoğun şekilde yaşanabilir. </a:t>
            </a:r>
            <a:endParaRPr sz="1500"/>
          </a:p>
          <a:p>
            <a:pPr indent="0" lvl="0" marL="0" rtl="0" algn="l">
              <a:lnSpc>
                <a:spcPct val="115000"/>
              </a:lnSpc>
              <a:spcBef>
                <a:spcPts val="1200"/>
              </a:spcBef>
              <a:spcAft>
                <a:spcPts val="1200"/>
              </a:spcAft>
              <a:buSzPts val="1400"/>
              <a:buNone/>
            </a:pPr>
            <a:r>
              <a:rPr lang="tr" sz="1500"/>
              <a:t>Bu soruna basit bir çözüm, girdi görüntümüzün sınırının etrafına fazladan dolgu pikselleri eklemek, böylece görüntünün etkin boyutunu artırmaktır.</a:t>
            </a:r>
            <a:endParaRPr sz="1500"/>
          </a:p>
        </p:txBody>
      </p:sp>
      <p:pic>
        <p:nvPicPr>
          <p:cNvPr id="230" name="Google Shape;230;p23"/>
          <p:cNvPicPr preferRelativeResize="0"/>
          <p:nvPr/>
        </p:nvPicPr>
        <p:blipFill rotWithShape="1">
          <a:blip r:embed="rId3">
            <a:alphaModFix/>
          </a:blip>
          <a:srcRect b="0" l="0" r="0" t="0"/>
          <a:stretch/>
        </p:blipFill>
        <p:spPr>
          <a:xfrm>
            <a:off x="4613125" y="915850"/>
            <a:ext cx="4219175" cy="1784001"/>
          </a:xfrm>
          <a:prstGeom prst="rect">
            <a:avLst/>
          </a:prstGeom>
          <a:noFill/>
          <a:ln>
            <a:noFill/>
          </a:ln>
        </p:spPr>
      </p:pic>
      <p:pic>
        <p:nvPicPr>
          <p:cNvPr id="231" name="Google Shape;231;p23"/>
          <p:cNvPicPr preferRelativeResize="0"/>
          <p:nvPr/>
        </p:nvPicPr>
        <p:blipFill rotWithShape="1">
          <a:blip r:embed="rId4">
            <a:alphaModFix/>
          </a:blip>
          <a:srcRect b="16116" l="7710" r="11714" t="18344"/>
          <a:stretch/>
        </p:blipFill>
        <p:spPr>
          <a:xfrm>
            <a:off x="4635413" y="2870875"/>
            <a:ext cx="4174601" cy="169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animEffect filter="fade" transition="in">
                                      <p:cBhvr>
                                        <p:cTn dur="1000"/>
                                        <p:tgtEl>
                                          <p:spTgt spid="2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animEffect filter="fade" transition="in">
                                      <p:cBhvr>
                                        <p:cTn dur="1000"/>
                                        <p:tgtEl>
                                          <p:spTgt spid="2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animEffect filter="fade" transition="in">
                                      <p:cBhvr>
                                        <p:cTn dur="1000"/>
                                        <p:tgtEl>
                                          <p:spTgt spid="22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tr"/>
              <a:t>Convolution Layer</a:t>
            </a:r>
            <a:endParaRPr/>
          </a:p>
          <a:p>
            <a:pPr indent="0" lvl="0" marL="0" rtl="0" algn="l">
              <a:lnSpc>
                <a:spcPct val="100000"/>
              </a:lnSpc>
              <a:spcBef>
                <a:spcPts val="0"/>
              </a:spcBef>
              <a:spcAft>
                <a:spcPts val="0"/>
              </a:spcAft>
              <a:buSzPct val="111111"/>
              <a:buNone/>
            </a:pPr>
            <a:r>
              <a:t/>
            </a:r>
            <a:endParaRPr/>
          </a:p>
        </p:txBody>
      </p:sp>
      <p:sp>
        <p:nvSpPr>
          <p:cNvPr id="237" name="Google Shape;237;p24"/>
          <p:cNvSpPr txBox="1"/>
          <p:nvPr>
            <p:ph idx="1" type="body"/>
          </p:nvPr>
        </p:nvSpPr>
        <p:spPr>
          <a:xfrm>
            <a:off x="311700" y="1152475"/>
            <a:ext cx="3397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SzPts val="1400"/>
              <a:buNone/>
            </a:pPr>
            <a:r>
              <a:rPr lang="tr" sz="1500"/>
              <a:t>Evrişim katmanı (CONV), giriş katmanını boyutlarına göre tararken evrişim işlemlerini gerçekleştiren filtreler kullanır.</a:t>
            </a:r>
            <a:endParaRPr sz="1500"/>
          </a:p>
          <a:p>
            <a:pPr indent="0" lvl="0" marL="0" rtl="0" algn="l">
              <a:lnSpc>
                <a:spcPct val="100000"/>
              </a:lnSpc>
              <a:spcBef>
                <a:spcPts val="1200"/>
              </a:spcBef>
              <a:spcAft>
                <a:spcPts val="0"/>
              </a:spcAft>
              <a:buClr>
                <a:schemeClr val="dk1"/>
              </a:buClr>
              <a:buSzPts val="1100"/>
              <a:buFont typeface="Arial"/>
              <a:buNone/>
            </a:pPr>
            <a:r>
              <a:rPr lang="tr" sz="1500"/>
              <a:t>Elde edilen çıktı, öznitelik haritası veya aktivasyon haritası olarak adlandırılır.</a:t>
            </a:r>
            <a:endParaRPr sz="1500"/>
          </a:p>
          <a:p>
            <a:pPr indent="0" lvl="0" marL="0" rtl="0" algn="l">
              <a:lnSpc>
                <a:spcPct val="100000"/>
              </a:lnSpc>
              <a:spcBef>
                <a:spcPts val="1200"/>
              </a:spcBef>
              <a:spcAft>
                <a:spcPts val="1200"/>
              </a:spcAft>
              <a:buClr>
                <a:schemeClr val="dk1"/>
              </a:buClr>
              <a:buSzPts val="1100"/>
              <a:buFont typeface="Arial"/>
              <a:buNone/>
            </a:pPr>
            <a:r>
              <a:rPr i="1" lang="tr">
                <a:solidFill>
                  <a:srgbClr val="666666"/>
                </a:solidFill>
              </a:rPr>
              <a:t>Matematikte ve özellikle fonksiyonel analizde </a:t>
            </a:r>
            <a:r>
              <a:rPr b="1" i="1" lang="tr">
                <a:solidFill>
                  <a:srgbClr val="666666"/>
                </a:solidFill>
              </a:rPr>
              <a:t>konvolüsyon ya da evrişim</a:t>
            </a:r>
            <a:r>
              <a:rPr i="1" lang="tr">
                <a:solidFill>
                  <a:srgbClr val="666666"/>
                </a:solidFill>
              </a:rPr>
              <a:t>, bir fonksiyonun şeklinin başka fonksiyon tarafından nasıl modifiye edildiğini gösteren bir integral işlemdir.</a:t>
            </a:r>
            <a:endParaRPr i="1">
              <a:solidFill>
                <a:srgbClr val="666666"/>
              </a:solidFill>
            </a:endParaRPr>
          </a:p>
        </p:txBody>
      </p:sp>
      <p:sp>
        <p:nvSpPr>
          <p:cNvPr id="238" name="Google Shape;238;p24"/>
          <p:cNvSpPr/>
          <p:nvPr/>
        </p:nvSpPr>
        <p:spPr>
          <a:xfrm>
            <a:off x="3907750" y="1475403"/>
            <a:ext cx="1812600" cy="2121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4"/>
          <p:cNvSpPr/>
          <p:nvPr/>
        </p:nvSpPr>
        <p:spPr>
          <a:xfrm>
            <a:off x="4126553" y="1547913"/>
            <a:ext cx="1374900" cy="5724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p24"/>
          <p:cNvPicPr preferRelativeResize="0"/>
          <p:nvPr/>
        </p:nvPicPr>
        <p:blipFill rotWithShape="1">
          <a:blip r:embed="rId3">
            <a:alphaModFix/>
          </a:blip>
          <a:srcRect b="0" l="0" r="0" t="0"/>
          <a:stretch/>
        </p:blipFill>
        <p:spPr>
          <a:xfrm>
            <a:off x="3979571" y="2428832"/>
            <a:ext cx="1669150" cy="1126756"/>
          </a:xfrm>
          <a:prstGeom prst="rect">
            <a:avLst/>
          </a:prstGeom>
          <a:noFill/>
          <a:ln>
            <a:noFill/>
          </a:ln>
        </p:spPr>
      </p:pic>
      <p:pic>
        <p:nvPicPr>
          <p:cNvPr id="241" name="Google Shape;241;p24"/>
          <p:cNvPicPr preferRelativeResize="0"/>
          <p:nvPr/>
        </p:nvPicPr>
        <p:blipFill rotWithShape="1">
          <a:blip r:embed="rId4">
            <a:alphaModFix/>
          </a:blip>
          <a:srcRect b="0" l="0" r="0" t="0"/>
          <a:stretch/>
        </p:blipFill>
        <p:spPr>
          <a:xfrm>
            <a:off x="5918958" y="3019658"/>
            <a:ext cx="2913342" cy="683304"/>
          </a:xfrm>
          <a:prstGeom prst="rect">
            <a:avLst/>
          </a:prstGeom>
          <a:noFill/>
          <a:ln>
            <a:noFill/>
          </a:ln>
        </p:spPr>
      </p:pic>
      <p:pic>
        <p:nvPicPr>
          <p:cNvPr id="242" name="Google Shape;242;p24"/>
          <p:cNvPicPr preferRelativeResize="0"/>
          <p:nvPr/>
        </p:nvPicPr>
        <p:blipFill rotWithShape="1">
          <a:blip r:embed="rId5">
            <a:alphaModFix/>
          </a:blip>
          <a:srcRect b="0" l="0" r="0" t="0"/>
          <a:stretch/>
        </p:blipFill>
        <p:spPr>
          <a:xfrm>
            <a:off x="6149904" y="1440537"/>
            <a:ext cx="2451449" cy="1282769"/>
          </a:xfrm>
          <a:prstGeom prst="rect">
            <a:avLst/>
          </a:prstGeom>
          <a:noFill/>
          <a:ln>
            <a:noFill/>
          </a:ln>
        </p:spPr>
      </p:pic>
      <p:cxnSp>
        <p:nvCxnSpPr>
          <p:cNvPr id="243" name="Google Shape;243;p24"/>
          <p:cNvCxnSpPr/>
          <p:nvPr/>
        </p:nvCxnSpPr>
        <p:spPr>
          <a:xfrm>
            <a:off x="7435111" y="2777518"/>
            <a:ext cx="1500" cy="188100"/>
          </a:xfrm>
          <a:prstGeom prst="straightConnector1">
            <a:avLst/>
          </a:prstGeom>
          <a:noFill/>
          <a:ln cap="flat" cmpd="sng" w="19050">
            <a:solidFill>
              <a:srgbClr val="595959"/>
            </a:solidFill>
            <a:prstDash val="solid"/>
            <a:round/>
            <a:headEnd len="sm" w="sm" type="none"/>
            <a:tailEnd len="med" w="med" type="triangle"/>
          </a:ln>
        </p:spPr>
      </p:cxnSp>
      <p:pic>
        <p:nvPicPr>
          <p:cNvPr id="244" name="Google Shape;244;p24"/>
          <p:cNvPicPr preferRelativeResize="0"/>
          <p:nvPr/>
        </p:nvPicPr>
        <p:blipFill rotWithShape="1">
          <a:blip r:embed="rId6">
            <a:alphaModFix/>
          </a:blip>
          <a:srcRect b="0" l="0" r="0" t="0"/>
          <a:stretch/>
        </p:blipFill>
        <p:spPr>
          <a:xfrm>
            <a:off x="4173275" y="1571743"/>
            <a:ext cx="532191" cy="524870"/>
          </a:xfrm>
          <a:prstGeom prst="rect">
            <a:avLst/>
          </a:prstGeom>
          <a:noFill/>
          <a:ln>
            <a:noFill/>
          </a:ln>
        </p:spPr>
      </p:pic>
      <p:pic>
        <p:nvPicPr>
          <p:cNvPr id="245" name="Google Shape;245;p24"/>
          <p:cNvPicPr preferRelativeResize="0"/>
          <p:nvPr/>
        </p:nvPicPr>
        <p:blipFill rotWithShape="1">
          <a:blip r:embed="rId7">
            <a:alphaModFix/>
          </a:blip>
          <a:srcRect b="0" l="0" r="0" t="0"/>
          <a:stretch/>
        </p:blipFill>
        <p:spPr>
          <a:xfrm>
            <a:off x="4970968" y="1624768"/>
            <a:ext cx="460105" cy="418842"/>
          </a:xfrm>
          <a:prstGeom prst="rect">
            <a:avLst/>
          </a:prstGeom>
          <a:noFill/>
          <a:ln>
            <a:noFill/>
          </a:ln>
        </p:spPr>
      </p:pic>
      <p:cxnSp>
        <p:nvCxnSpPr>
          <p:cNvPr id="246" name="Google Shape;246;p24"/>
          <p:cNvCxnSpPr/>
          <p:nvPr/>
        </p:nvCxnSpPr>
        <p:spPr>
          <a:xfrm>
            <a:off x="4748227" y="1834185"/>
            <a:ext cx="222600" cy="0"/>
          </a:xfrm>
          <a:prstGeom prst="straightConnector1">
            <a:avLst/>
          </a:prstGeom>
          <a:noFill/>
          <a:ln cap="flat" cmpd="sng" w="9525">
            <a:solidFill>
              <a:srgbClr val="595959"/>
            </a:solidFill>
            <a:prstDash val="solid"/>
            <a:round/>
            <a:headEnd len="sm" w="sm" type="none"/>
            <a:tailEnd len="med" w="med" type="triangle"/>
          </a:ln>
        </p:spPr>
      </p:cxnSp>
      <p:cxnSp>
        <p:nvCxnSpPr>
          <p:cNvPr id="247" name="Google Shape;247;p24"/>
          <p:cNvCxnSpPr/>
          <p:nvPr/>
        </p:nvCxnSpPr>
        <p:spPr>
          <a:xfrm flipH="1">
            <a:off x="5119880" y="2386640"/>
            <a:ext cx="2400" cy="197700"/>
          </a:xfrm>
          <a:prstGeom prst="straightConnector1">
            <a:avLst/>
          </a:prstGeom>
          <a:noFill/>
          <a:ln cap="flat" cmpd="sng" w="9525">
            <a:solidFill>
              <a:srgbClr val="595959"/>
            </a:solidFill>
            <a:prstDash val="solid"/>
            <a:round/>
            <a:headEnd len="sm" w="sm" type="none"/>
            <a:tailEnd len="med" w="med" type="triangle"/>
          </a:ln>
        </p:spPr>
      </p:cxnSp>
      <p:pic>
        <p:nvPicPr>
          <p:cNvPr id="248" name="Google Shape;248;p24"/>
          <p:cNvPicPr preferRelativeResize="0"/>
          <p:nvPr/>
        </p:nvPicPr>
        <p:blipFill rotWithShape="1">
          <a:blip r:embed="rId8">
            <a:alphaModFix/>
          </a:blip>
          <a:srcRect b="18195" l="7469" r="9720" t="12775"/>
          <a:stretch/>
        </p:blipFill>
        <p:spPr>
          <a:xfrm>
            <a:off x="4970825" y="3864077"/>
            <a:ext cx="2942508" cy="68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1000"/>
                                        <p:tgtEl>
                                          <p:spTgt spid="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Effect filter="fade" transition="in">
                                      <p:cBhvr>
                                        <p:cTn dur="1000"/>
                                        <p:tgtEl>
                                          <p:spTgt spid="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animEffect filter="fade" transition="in">
                                      <p:cBhvr>
                                        <p:cTn dur="1000"/>
                                        <p:tgtEl>
                                          <p:spTgt spid="23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Pooling Katmanı</a:t>
            </a:r>
            <a:endParaRPr/>
          </a:p>
        </p:txBody>
      </p:sp>
      <p:sp>
        <p:nvSpPr>
          <p:cNvPr id="254" name="Google Shape;254;p25"/>
          <p:cNvSpPr txBox="1"/>
          <p:nvPr>
            <p:ph idx="1" type="body"/>
          </p:nvPr>
        </p:nvSpPr>
        <p:spPr>
          <a:xfrm>
            <a:off x="311700" y="1152475"/>
            <a:ext cx="31173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 sz="1500"/>
              <a:t>Özellik haritalarının boyutlarını azaltmak için kullanılır. Böylece ağda öğrenilecek parametre sayısını ve yapılan hesaplama miktarını azaltır. </a:t>
            </a:r>
            <a:endParaRPr sz="1500"/>
          </a:p>
          <a:p>
            <a:pPr indent="0" lvl="0" marL="0" rtl="0" algn="l">
              <a:lnSpc>
                <a:spcPct val="100000"/>
              </a:lnSpc>
              <a:spcBef>
                <a:spcPts val="0"/>
              </a:spcBef>
              <a:spcAft>
                <a:spcPts val="0"/>
              </a:spcAft>
              <a:buSzPts val="1400"/>
              <a:buNone/>
            </a:pPr>
            <a:r>
              <a:t/>
            </a:r>
            <a:endParaRPr sz="1500"/>
          </a:p>
          <a:p>
            <a:pPr indent="0" lvl="0" marL="0" rtl="0" algn="l">
              <a:lnSpc>
                <a:spcPct val="100000"/>
              </a:lnSpc>
              <a:spcBef>
                <a:spcPts val="0"/>
              </a:spcBef>
              <a:spcAft>
                <a:spcPts val="0"/>
              </a:spcAft>
              <a:buClr>
                <a:schemeClr val="dk1"/>
              </a:buClr>
              <a:buSzPts val="1400"/>
              <a:buFont typeface="Arial"/>
              <a:buNone/>
            </a:pPr>
            <a:r>
              <a:rPr lang="tr" sz="1500"/>
              <a:t>Pooling katmanı Konvülasyon işlemi sonrası özellik haritasının özelliklerini özetler. </a:t>
            </a:r>
            <a:endParaRPr sz="1500"/>
          </a:p>
          <a:p>
            <a:pPr indent="0" lvl="0" marL="0" rtl="0" algn="l">
              <a:lnSpc>
                <a:spcPct val="115000"/>
              </a:lnSpc>
              <a:spcBef>
                <a:spcPts val="0"/>
              </a:spcBef>
              <a:spcAft>
                <a:spcPts val="0"/>
              </a:spcAft>
              <a:buClr>
                <a:schemeClr val="dk1"/>
              </a:buClr>
              <a:buSzPts val="1400"/>
              <a:buFont typeface="Arial"/>
              <a:buNone/>
            </a:pPr>
            <a:r>
              <a:t/>
            </a:r>
            <a:endParaRPr sz="1500"/>
          </a:p>
          <a:p>
            <a:pPr indent="0" lvl="0" marL="0" rtl="0" algn="l">
              <a:lnSpc>
                <a:spcPct val="115000"/>
              </a:lnSpc>
              <a:spcBef>
                <a:spcPts val="0"/>
              </a:spcBef>
              <a:spcAft>
                <a:spcPts val="0"/>
              </a:spcAft>
              <a:buClr>
                <a:schemeClr val="dk1"/>
              </a:buClr>
              <a:buSzPts val="1400"/>
              <a:buFont typeface="Arial"/>
              <a:buNone/>
            </a:pPr>
            <a:r>
              <a:rPr i="1" lang="tr">
                <a:solidFill>
                  <a:srgbClr val="666666"/>
                </a:solidFill>
              </a:rPr>
              <a:t>Maksimum pooling maksimum değerleri alırken, Ortalama pooling ortalama değerleri alır.</a:t>
            </a:r>
            <a:endParaRPr i="1">
              <a:solidFill>
                <a:srgbClr val="666666"/>
              </a:solidFill>
            </a:endParaRPr>
          </a:p>
        </p:txBody>
      </p:sp>
      <p:pic>
        <p:nvPicPr>
          <p:cNvPr id="255" name="Google Shape;255;p25"/>
          <p:cNvPicPr preferRelativeResize="0"/>
          <p:nvPr/>
        </p:nvPicPr>
        <p:blipFill rotWithShape="1">
          <a:blip r:embed="rId3">
            <a:alphaModFix/>
          </a:blip>
          <a:srcRect b="0" l="0" r="0" t="0"/>
          <a:stretch/>
        </p:blipFill>
        <p:spPr>
          <a:xfrm>
            <a:off x="3560864" y="2274774"/>
            <a:ext cx="5271426" cy="2354375"/>
          </a:xfrm>
          <a:prstGeom prst="rect">
            <a:avLst/>
          </a:prstGeom>
          <a:noFill/>
          <a:ln>
            <a:noFill/>
          </a:ln>
        </p:spPr>
      </p:pic>
      <p:pic>
        <p:nvPicPr>
          <p:cNvPr id="256" name="Google Shape;256;p25"/>
          <p:cNvPicPr preferRelativeResize="0"/>
          <p:nvPr/>
        </p:nvPicPr>
        <p:blipFill rotWithShape="1">
          <a:blip r:embed="rId4">
            <a:alphaModFix/>
          </a:blip>
          <a:srcRect b="0" l="0" r="0" t="0"/>
          <a:stretch/>
        </p:blipFill>
        <p:spPr>
          <a:xfrm>
            <a:off x="5106500" y="1017725"/>
            <a:ext cx="2839800" cy="125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Flattening Katmanı</a:t>
            </a:r>
            <a:endParaRPr/>
          </a:p>
        </p:txBody>
      </p:sp>
      <p:sp>
        <p:nvSpPr>
          <p:cNvPr id="262" name="Google Shape;262;p26"/>
          <p:cNvSpPr txBox="1"/>
          <p:nvPr>
            <p:ph idx="1" type="body"/>
          </p:nvPr>
        </p:nvSpPr>
        <p:spPr>
          <a:xfrm>
            <a:off x="311700" y="1152475"/>
            <a:ext cx="3551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t>Özellik Haritası elde edildikten sonra, bir sonraki adım onu düzleştirmektir. </a:t>
            </a:r>
            <a:endParaRPr sz="1500"/>
          </a:p>
          <a:p>
            <a:pPr indent="0" lvl="0" marL="0" rtl="0" algn="l">
              <a:lnSpc>
                <a:spcPct val="115000"/>
              </a:lnSpc>
              <a:spcBef>
                <a:spcPts val="1200"/>
              </a:spcBef>
              <a:spcAft>
                <a:spcPts val="0"/>
              </a:spcAft>
              <a:buClr>
                <a:schemeClr val="dk1"/>
              </a:buClr>
              <a:buSzPts val="1100"/>
              <a:buFont typeface="Arial"/>
              <a:buNone/>
            </a:pPr>
            <a:r>
              <a:rPr lang="tr" sz="1500"/>
              <a:t>Düzleştirme, pooling işlemine girmiş özellik haritası matrisinin tamamının tek bir sütuna dönüştürülmesini ve daha sonra işlenmek üzere sinir ağını beslenmesini içerir.</a:t>
            </a:r>
            <a:endParaRPr sz="1500"/>
          </a:p>
          <a:p>
            <a:pPr indent="0" lvl="0" marL="0" rtl="0" algn="l">
              <a:lnSpc>
                <a:spcPct val="115000"/>
              </a:lnSpc>
              <a:spcBef>
                <a:spcPts val="1200"/>
              </a:spcBef>
              <a:spcAft>
                <a:spcPts val="1200"/>
              </a:spcAft>
              <a:buSzPts val="1400"/>
              <a:buNone/>
            </a:pPr>
            <a:r>
              <a:t/>
            </a:r>
            <a:endParaRPr sz="1500"/>
          </a:p>
        </p:txBody>
      </p:sp>
      <p:pic>
        <p:nvPicPr>
          <p:cNvPr id="263" name="Google Shape;263;p26"/>
          <p:cNvPicPr preferRelativeResize="0"/>
          <p:nvPr/>
        </p:nvPicPr>
        <p:blipFill rotWithShape="1">
          <a:blip r:embed="rId3">
            <a:alphaModFix/>
          </a:blip>
          <a:srcRect b="0" l="8294" r="9824" t="0"/>
          <a:stretch/>
        </p:blipFill>
        <p:spPr>
          <a:xfrm>
            <a:off x="5882325" y="847625"/>
            <a:ext cx="2849525" cy="1663825"/>
          </a:xfrm>
          <a:prstGeom prst="rect">
            <a:avLst/>
          </a:prstGeom>
          <a:noFill/>
          <a:ln>
            <a:noFill/>
          </a:ln>
        </p:spPr>
      </p:pic>
      <p:pic>
        <p:nvPicPr>
          <p:cNvPr id="264" name="Google Shape;264;p26"/>
          <p:cNvPicPr preferRelativeResize="0"/>
          <p:nvPr/>
        </p:nvPicPr>
        <p:blipFill rotWithShape="1">
          <a:blip r:embed="rId4">
            <a:alphaModFix/>
          </a:blip>
          <a:srcRect b="0" l="0" r="0" t="0"/>
          <a:stretch/>
        </p:blipFill>
        <p:spPr>
          <a:xfrm>
            <a:off x="4711525" y="2511450"/>
            <a:ext cx="4120774" cy="2146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Tam Bağlı Katman (Fully Connected Layer)</a:t>
            </a:r>
            <a:endParaRPr/>
          </a:p>
        </p:txBody>
      </p:sp>
      <p:sp>
        <p:nvSpPr>
          <p:cNvPr id="270" name="Google Shape;270;p27"/>
          <p:cNvSpPr txBox="1"/>
          <p:nvPr>
            <p:ph idx="1" type="body"/>
          </p:nvPr>
        </p:nvSpPr>
        <p:spPr>
          <a:xfrm>
            <a:off x="311700" y="1152475"/>
            <a:ext cx="33753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b="1" lang="tr" sz="1500"/>
              <a:t>Tam bağlı katman (FC)</a:t>
            </a:r>
            <a:r>
              <a:rPr lang="tr" sz="1500"/>
              <a:t>, bir katmandaki tüm girdilerin, bir sonraki katmanın her birimine bağlandığı katmanlardır. Standart bir yapay sinir ağı katmanıdır. </a:t>
            </a:r>
            <a:endParaRPr sz="1500"/>
          </a:p>
          <a:p>
            <a:pPr indent="0" lvl="0" marL="0" rtl="0" algn="l">
              <a:lnSpc>
                <a:spcPct val="100000"/>
              </a:lnSpc>
              <a:spcBef>
                <a:spcPts val="1200"/>
              </a:spcBef>
              <a:spcAft>
                <a:spcPts val="0"/>
              </a:spcAft>
              <a:buSzPts val="1400"/>
              <a:buNone/>
            </a:pPr>
            <a:r>
              <a:rPr lang="tr" sz="1500"/>
              <a:t>Tam bağlı katmanlar sınıf skorları gibi hedefleri optimize etmek için kullanılabilir.</a:t>
            </a:r>
            <a:endParaRPr sz="1500"/>
          </a:p>
          <a:p>
            <a:pPr indent="0" lvl="0" marL="0" rtl="0" algn="l">
              <a:lnSpc>
                <a:spcPct val="100000"/>
              </a:lnSpc>
              <a:spcBef>
                <a:spcPts val="1200"/>
              </a:spcBef>
              <a:spcAft>
                <a:spcPts val="1200"/>
              </a:spcAft>
              <a:buClr>
                <a:schemeClr val="dk1"/>
              </a:buClr>
              <a:buSzPts val="1400"/>
              <a:buFont typeface="Arial"/>
              <a:buNone/>
            </a:pPr>
            <a:r>
              <a:rPr lang="tr" sz="1500"/>
              <a:t>Tam bağlı katmanların en büyük avantajı; “yapıdan bağımsız” olmalarıdır. </a:t>
            </a:r>
            <a:r>
              <a:rPr lang="tr" sz="1500">
                <a:highlight>
                  <a:srgbClr val="C9DAF8"/>
                </a:highlight>
              </a:rPr>
              <a:t>Girdi</a:t>
            </a:r>
            <a:r>
              <a:rPr lang="tr" sz="1500"/>
              <a:t> hakkında yapılması gereken özel varsayımları yoktur</a:t>
            </a:r>
            <a:endParaRPr b="1" sz="1500"/>
          </a:p>
        </p:txBody>
      </p:sp>
      <p:pic>
        <p:nvPicPr>
          <p:cNvPr id="271" name="Google Shape;271;p27"/>
          <p:cNvPicPr preferRelativeResize="0"/>
          <p:nvPr/>
        </p:nvPicPr>
        <p:blipFill rotWithShape="1">
          <a:blip r:embed="rId3">
            <a:alphaModFix/>
          </a:blip>
          <a:srcRect b="0" l="0" r="0" t="0"/>
          <a:stretch/>
        </p:blipFill>
        <p:spPr>
          <a:xfrm>
            <a:off x="4277950" y="2861699"/>
            <a:ext cx="4554351" cy="1795925"/>
          </a:xfrm>
          <a:prstGeom prst="rect">
            <a:avLst/>
          </a:prstGeom>
          <a:noFill/>
          <a:ln>
            <a:noFill/>
          </a:ln>
        </p:spPr>
      </p:pic>
      <p:pic>
        <p:nvPicPr>
          <p:cNvPr id="272" name="Google Shape;272;p27"/>
          <p:cNvPicPr preferRelativeResize="0"/>
          <p:nvPr/>
        </p:nvPicPr>
        <p:blipFill rotWithShape="1">
          <a:blip r:embed="rId4">
            <a:alphaModFix/>
          </a:blip>
          <a:srcRect b="9600" l="0" r="6181" t="0"/>
          <a:stretch/>
        </p:blipFill>
        <p:spPr>
          <a:xfrm>
            <a:off x="6204824" y="1152475"/>
            <a:ext cx="2627475" cy="1795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4100"/>
              <a:buFont typeface="Century"/>
              <a:buNone/>
            </a:pPr>
            <a:r>
              <a:rPr lang="tr"/>
              <a:t>Yaygın Kullanılan </a:t>
            </a:r>
            <a:endParaRPr/>
          </a:p>
          <a:p>
            <a:pPr indent="0" lvl="0" marL="0" rtl="0" algn="ctr">
              <a:lnSpc>
                <a:spcPct val="90000"/>
              </a:lnSpc>
              <a:spcBef>
                <a:spcPts val="0"/>
              </a:spcBef>
              <a:spcAft>
                <a:spcPts val="0"/>
              </a:spcAft>
              <a:buClr>
                <a:schemeClr val="dk1"/>
              </a:buClr>
              <a:buSzPts val="4100"/>
              <a:buFont typeface="Century"/>
              <a:buNone/>
            </a:pPr>
            <a:r>
              <a:rPr lang="tr"/>
              <a:t>Aktivasyon Fonksiyonları</a:t>
            </a:r>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Sigmoid Fonksiyonu</a:t>
            </a:r>
            <a:endParaRPr/>
          </a:p>
        </p:txBody>
      </p:sp>
      <p:sp>
        <p:nvSpPr>
          <p:cNvPr id="283" name="Google Shape;283;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highlight>
                  <a:srgbClr val="FFFFFF"/>
                </a:highlight>
              </a:rPr>
              <a:t>Doğrusal olmayan(</a:t>
            </a:r>
            <a:r>
              <a:rPr b="1" lang="tr" sz="1500">
                <a:highlight>
                  <a:srgbClr val="FFFFFF"/>
                </a:highlight>
              </a:rPr>
              <a:t>non-linear</a:t>
            </a:r>
            <a:r>
              <a:rPr lang="tr" sz="1500">
                <a:highlight>
                  <a:srgbClr val="FFFFFF"/>
                </a:highlight>
              </a:rPr>
              <a:t>) bir fonksiyondur. Karar vermeye yönelik olasılıksal bir yaklaşıma sahip bir yapıda olan bu fonksiyonun değer aralığı [0,1] arasındadır. </a:t>
            </a:r>
            <a:endParaRPr sz="1500">
              <a:highlight>
                <a:srgbClr val="FFFFFF"/>
              </a:highlight>
            </a:endParaRPr>
          </a:p>
          <a:p>
            <a:pPr indent="-323850" lvl="0" marL="457200" rtl="0" algn="l">
              <a:lnSpc>
                <a:spcPct val="115000"/>
              </a:lnSpc>
              <a:spcBef>
                <a:spcPts val="1200"/>
              </a:spcBef>
              <a:spcAft>
                <a:spcPts val="0"/>
              </a:spcAft>
              <a:buSzPts val="1500"/>
              <a:buChar char="●"/>
            </a:pPr>
            <a:r>
              <a:rPr lang="tr" sz="1500">
                <a:highlight>
                  <a:srgbClr val="FFFFFF"/>
                </a:highlight>
              </a:rPr>
              <a:t>Bu fonksiyonlardaki x değerinin değişimleri y değeri üzerinde ciddi değişikliğe neden olacaktır</a:t>
            </a:r>
            <a:endParaRPr sz="1500">
              <a:highlight>
                <a:srgbClr val="FFFFFF"/>
              </a:highlight>
            </a:endParaRPr>
          </a:p>
          <a:p>
            <a:pPr indent="-323850" lvl="0" marL="457200" rtl="0" algn="l">
              <a:lnSpc>
                <a:spcPct val="115000"/>
              </a:lnSpc>
              <a:spcBef>
                <a:spcPts val="1200"/>
              </a:spcBef>
              <a:spcAft>
                <a:spcPts val="1200"/>
              </a:spcAft>
              <a:buSzPts val="1500"/>
              <a:buChar char="●"/>
            </a:pPr>
            <a:r>
              <a:rPr lang="tr" sz="1500">
                <a:highlight>
                  <a:srgbClr val="FFFFFF"/>
                </a:highlight>
              </a:rPr>
              <a:t>x (-sonsuz, +sonsuz) arasında ne kadar değişirse değişsin aktivasyon değeri her zaman 0 ile 1 arasında olacaktır</a:t>
            </a:r>
            <a:endParaRPr sz="1500">
              <a:highlight>
                <a:srgbClr val="FFFFFF"/>
              </a:highlight>
            </a:endParaRPr>
          </a:p>
        </p:txBody>
      </p:sp>
      <p:pic>
        <p:nvPicPr>
          <p:cNvPr id="284" name="Google Shape;284;p29"/>
          <p:cNvPicPr preferRelativeResize="0"/>
          <p:nvPr/>
        </p:nvPicPr>
        <p:blipFill rotWithShape="1">
          <a:blip r:embed="rId3">
            <a:alphaModFix/>
          </a:blip>
          <a:srcRect b="0" l="0" r="0" t="0"/>
          <a:stretch/>
        </p:blipFill>
        <p:spPr>
          <a:xfrm>
            <a:off x="4828250" y="1431925"/>
            <a:ext cx="38100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10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1000"/>
                                        <p:tgtEl>
                                          <p:spTgt spid="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2" st="2"/>
                                            </p:txEl>
                                          </p:spTgt>
                                        </p:tgtEl>
                                        <p:attrNameLst>
                                          <p:attrName>style.visibility</p:attrName>
                                        </p:attrNameLst>
                                      </p:cBhvr>
                                      <p:to>
                                        <p:strVal val="visible"/>
                                      </p:to>
                                    </p:set>
                                    <p:animEffect filter="fade" transition="in">
                                      <p:cBhvr>
                                        <p:cTn dur="1000"/>
                                        <p:tgtEl>
                                          <p:spTgt spid="2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Bu Eğitimde Neler Öğreneceksiniz</a:t>
            </a:r>
            <a:endParaRPr/>
          </a:p>
        </p:txBody>
      </p:sp>
      <p:sp>
        <p:nvSpPr>
          <p:cNvPr id="84" name="Google Shape;84;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Bilgisayarlı Görü alanına derinlemesine giriş yapacak ve görüntü işleme, sayısal analiz, piksel kavramlarını yakından tanıyacağız.</a:t>
            </a:r>
            <a:endParaRPr/>
          </a:p>
          <a:p>
            <a:pPr indent="-317500" lvl="0" marL="457200" rtl="0" algn="l">
              <a:lnSpc>
                <a:spcPct val="150000"/>
              </a:lnSpc>
              <a:spcBef>
                <a:spcPts val="0"/>
              </a:spcBef>
              <a:spcAft>
                <a:spcPts val="0"/>
              </a:spcAft>
              <a:buSzPts val="1400"/>
              <a:buAutoNum type="arabicPeriod"/>
            </a:pPr>
            <a:r>
              <a:rPr lang="tr"/>
              <a:t>Görüntü üzerinde yapılan Data Augmentation, özellik çıkarımı gibi işlemleri görecek, Transfer Learning ile önceden eğitilmiş model kavramını öğreneceğiz.</a:t>
            </a:r>
            <a:endParaRPr/>
          </a:p>
          <a:p>
            <a:pPr indent="-317500" lvl="0" marL="457200" rtl="0" algn="l">
              <a:lnSpc>
                <a:spcPct val="150000"/>
              </a:lnSpc>
              <a:spcBef>
                <a:spcPts val="0"/>
              </a:spcBef>
              <a:spcAft>
                <a:spcPts val="0"/>
              </a:spcAft>
              <a:buSzPts val="1400"/>
              <a:buAutoNum type="arabicPeriod"/>
            </a:pPr>
            <a:r>
              <a:rPr lang="tr"/>
              <a:t>Bilgisayarlı Görü alanında kullanılan Algoritmalar ile tanışacak ve bu algoritmalardan biri olan Evrişimli Sinir Ağı mimarisini tüm detayları ile işleyerek sıkça kullanılan modelleri, aktivasyon fonksiyonlarını tanıyacağız. </a:t>
            </a:r>
            <a:endParaRPr/>
          </a:p>
          <a:p>
            <a:pPr indent="-317500" lvl="0" marL="457200" rtl="0" algn="l">
              <a:lnSpc>
                <a:spcPct val="150000"/>
              </a:lnSpc>
              <a:spcBef>
                <a:spcPts val="0"/>
              </a:spcBef>
              <a:spcAft>
                <a:spcPts val="0"/>
              </a:spcAft>
              <a:buSzPts val="1400"/>
              <a:buAutoNum type="arabicPeriod"/>
            </a:pPr>
            <a:r>
              <a:rPr lang="tr"/>
              <a:t>Popüler Computer Vision alanlarından olan Object Detection ve Image Classification alanlarına hızlı bir giriş yapacak ve bu alanlarda yapılan uygulamaları, kullanılan modelleri, hazır veri setlerini inceleyeceğiz.</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Softmax</a:t>
            </a:r>
            <a:endParaRPr/>
          </a:p>
        </p:txBody>
      </p:sp>
      <p:sp>
        <p:nvSpPr>
          <p:cNvPr id="290" name="Google Shape;290;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tr" sz="1600">
                <a:solidFill>
                  <a:srgbClr val="292929"/>
                </a:solidFill>
                <a:highlight>
                  <a:srgbClr val="FFFFFF"/>
                </a:highlight>
                <a:latin typeface="Georgia"/>
                <a:ea typeface="Georgia"/>
                <a:cs typeface="Georgia"/>
                <a:sym typeface="Georgia"/>
              </a:rPr>
              <a:t>Softmax</a:t>
            </a:r>
            <a:r>
              <a:rPr lang="tr" sz="1600">
                <a:solidFill>
                  <a:srgbClr val="292929"/>
                </a:solidFill>
                <a:highlight>
                  <a:srgbClr val="FFFFFF"/>
                </a:highlight>
                <a:latin typeface="Georgia"/>
                <a:ea typeface="Georgia"/>
                <a:cs typeface="Georgia"/>
                <a:sym typeface="Georgia"/>
              </a:rPr>
              <a:t>, </a:t>
            </a:r>
            <a:r>
              <a:rPr lang="tr" sz="1500"/>
              <a:t>Çok sınıflı bir sınıflandırma probleminde, </a:t>
            </a:r>
            <a:r>
              <a:rPr lang="tr" sz="1600">
                <a:solidFill>
                  <a:srgbClr val="292929"/>
                </a:solidFill>
                <a:highlight>
                  <a:srgbClr val="FFFFFF"/>
                </a:highlight>
                <a:latin typeface="Georgia"/>
                <a:ea typeface="Georgia"/>
                <a:cs typeface="Georgia"/>
                <a:sym typeface="Georgia"/>
              </a:rPr>
              <a:t>çıktı olarak her sınıfa ait olasılık sonucu döndürür.</a:t>
            </a:r>
            <a:endParaRPr sz="1500"/>
          </a:p>
          <a:p>
            <a:pPr indent="0" lvl="0" marL="0" rtl="0" algn="l">
              <a:lnSpc>
                <a:spcPct val="115000"/>
              </a:lnSpc>
              <a:spcBef>
                <a:spcPts val="1200"/>
              </a:spcBef>
              <a:spcAft>
                <a:spcPts val="0"/>
              </a:spcAft>
              <a:buSzPts val="1400"/>
              <a:buNone/>
            </a:pPr>
            <a:r>
              <a:rPr lang="tr" sz="1500"/>
              <a:t>Çok sınıflı işlemlerde ağınız bir </a:t>
            </a:r>
            <a:r>
              <a:rPr b="1" lang="tr" sz="1500"/>
              <a:t>softmax aktivasyon fonksiyonu</a:t>
            </a:r>
            <a:r>
              <a:rPr lang="tr" sz="1500"/>
              <a:t> ile bitmelidir, böylece N çıkış sınıfı üzerinde bir olasılık dağılımı verecektir.</a:t>
            </a:r>
            <a:endParaRPr sz="1500"/>
          </a:p>
          <a:p>
            <a:pPr indent="0" lvl="0" marL="0" rtl="0" algn="l">
              <a:lnSpc>
                <a:spcPct val="115000"/>
              </a:lnSpc>
              <a:spcBef>
                <a:spcPts val="1200"/>
              </a:spcBef>
              <a:spcAft>
                <a:spcPts val="1200"/>
              </a:spcAft>
              <a:buSzPts val="1400"/>
              <a:buNone/>
            </a:pPr>
            <a:r>
              <a:t/>
            </a:r>
            <a:endParaRPr sz="1500"/>
          </a:p>
        </p:txBody>
      </p:sp>
      <p:pic>
        <p:nvPicPr>
          <p:cNvPr id="291" name="Google Shape;291;p30"/>
          <p:cNvPicPr preferRelativeResize="0"/>
          <p:nvPr/>
        </p:nvPicPr>
        <p:blipFill rotWithShape="1">
          <a:blip r:embed="rId3">
            <a:alphaModFix/>
          </a:blip>
          <a:srcRect b="0" l="0" r="0" t="0"/>
          <a:stretch/>
        </p:blipFill>
        <p:spPr>
          <a:xfrm>
            <a:off x="5633976" y="1124600"/>
            <a:ext cx="3120501" cy="1494525"/>
          </a:xfrm>
          <a:prstGeom prst="rect">
            <a:avLst/>
          </a:prstGeom>
          <a:noFill/>
          <a:ln>
            <a:noFill/>
          </a:ln>
        </p:spPr>
      </p:pic>
      <p:pic>
        <p:nvPicPr>
          <p:cNvPr id="292" name="Google Shape;292;p30"/>
          <p:cNvPicPr preferRelativeResize="0"/>
          <p:nvPr/>
        </p:nvPicPr>
        <p:blipFill rotWithShape="1">
          <a:blip r:embed="rId4">
            <a:alphaModFix/>
          </a:blip>
          <a:srcRect b="0" l="3353" r="4259" t="0"/>
          <a:stretch/>
        </p:blipFill>
        <p:spPr>
          <a:xfrm>
            <a:off x="5871300" y="2726000"/>
            <a:ext cx="2883175" cy="2078625"/>
          </a:xfrm>
          <a:prstGeom prst="rect">
            <a:avLst/>
          </a:prstGeom>
          <a:noFill/>
          <a:ln>
            <a:noFill/>
          </a:ln>
        </p:spPr>
      </p:pic>
      <p:pic>
        <p:nvPicPr>
          <p:cNvPr id="293" name="Google Shape;293;p30"/>
          <p:cNvPicPr preferRelativeResize="0"/>
          <p:nvPr/>
        </p:nvPicPr>
        <p:blipFill rotWithShape="1">
          <a:blip r:embed="rId5">
            <a:alphaModFix/>
          </a:blip>
          <a:srcRect b="0" l="0" r="0" t="0"/>
          <a:stretch/>
        </p:blipFill>
        <p:spPr>
          <a:xfrm>
            <a:off x="590320" y="3469175"/>
            <a:ext cx="2961300" cy="103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sz="2500"/>
              <a:t>RELU (Düzeltilmiş Doğrusal Birim) </a:t>
            </a:r>
            <a:endParaRPr sz="2500"/>
          </a:p>
        </p:txBody>
      </p:sp>
      <p:sp>
        <p:nvSpPr>
          <p:cNvPr id="299" name="Google Shape;299;p31"/>
          <p:cNvSpPr txBox="1"/>
          <p:nvPr>
            <p:ph idx="1" type="body"/>
          </p:nvPr>
        </p:nvSpPr>
        <p:spPr>
          <a:xfrm>
            <a:off x="311700" y="1152475"/>
            <a:ext cx="4080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tr" sz="1500">
                <a:highlight>
                  <a:schemeClr val="lt1"/>
                </a:highlight>
              </a:rPr>
              <a:t>Doğrusal olmayan(</a:t>
            </a:r>
            <a:r>
              <a:rPr b="1" lang="tr" sz="1500">
                <a:highlight>
                  <a:schemeClr val="lt1"/>
                </a:highlight>
              </a:rPr>
              <a:t>non-linear</a:t>
            </a:r>
            <a:r>
              <a:rPr lang="tr" sz="1500">
                <a:highlight>
                  <a:schemeClr val="lt1"/>
                </a:highlight>
              </a:rPr>
              <a:t>) bir fonksiyondur. </a:t>
            </a:r>
            <a:r>
              <a:rPr lang="tr" sz="1500"/>
              <a:t>ReLU fonksiyonunun diğer aktivasyon fonksiyonlarına göre ana avantajı, tüm nöronlarını aynı anda aktive etmemesidir.</a:t>
            </a:r>
            <a:endParaRPr sz="1500"/>
          </a:p>
          <a:p>
            <a:pPr indent="0" lvl="0" marL="0" rtl="0" algn="l">
              <a:lnSpc>
                <a:spcPct val="115000"/>
              </a:lnSpc>
              <a:spcBef>
                <a:spcPts val="0"/>
              </a:spcBef>
              <a:spcAft>
                <a:spcPts val="0"/>
              </a:spcAft>
              <a:buClr>
                <a:schemeClr val="dk1"/>
              </a:buClr>
              <a:buSzPts val="1400"/>
              <a:buFont typeface="Arial"/>
              <a:buNone/>
            </a:pPr>
            <a:r>
              <a:t/>
            </a:r>
            <a:endParaRPr sz="1500"/>
          </a:p>
          <a:p>
            <a:pPr indent="0" lvl="0" marL="0" rtl="0" algn="l">
              <a:lnSpc>
                <a:spcPct val="115000"/>
              </a:lnSpc>
              <a:spcBef>
                <a:spcPts val="0"/>
              </a:spcBef>
              <a:spcAft>
                <a:spcPts val="0"/>
              </a:spcAft>
              <a:buClr>
                <a:schemeClr val="dk1"/>
              </a:buClr>
              <a:buSzPts val="1400"/>
              <a:buFont typeface="Arial"/>
              <a:buNone/>
            </a:pPr>
            <a:r>
              <a:rPr b="1" lang="tr" sz="1500">
                <a:highlight>
                  <a:srgbClr val="FFFFFF"/>
                </a:highlight>
              </a:rPr>
              <a:t>Aralık: </a:t>
            </a:r>
            <a:r>
              <a:rPr lang="tr" sz="1500">
                <a:highlight>
                  <a:srgbClr val="FFFFFF"/>
                </a:highlight>
              </a:rPr>
              <a:t>[ 0 - sonsuz)</a:t>
            </a:r>
            <a:endParaRPr sz="1500">
              <a:highlight>
                <a:srgbClr val="FFFFFF"/>
              </a:highlight>
            </a:endParaRPr>
          </a:p>
          <a:p>
            <a:pPr indent="0" lvl="0" marL="0" rtl="0" algn="l">
              <a:lnSpc>
                <a:spcPct val="115000"/>
              </a:lnSpc>
              <a:spcBef>
                <a:spcPts val="0"/>
              </a:spcBef>
              <a:spcAft>
                <a:spcPts val="0"/>
              </a:spcAft>
              <a:buClr>
                <a:schemeClr val="dk1"/>
              </a:buClr>
              <a:buSzPts val="1400"/>
              <a:buFont typeface="Arial"/>
              <a:buNone/>
            </a:pPr>
            <a:r>
              <a:t/>
            </a:r>
            <a:endParaRPr sz="1500">
              <a:highlight>
                <a:srgbClr val="FFFFFF"/>
              </a:highlight>
            </a:endParaRPr>
          </a:p>
          <a:p>
            <a:pPr indent="0" lvl="0" marL="0" rtl="0" algn="l">
              <a:lnSpc>
                <a:spcPct val="115000"/>
              </a:lnSpc>
              <a:spcBef>
                <a:spcPts val="0"/>
              </a:spcBef>
              <a:spcAft>
                <a:spcPts val="0"/>
              </a:spcAft>
              <a:buClr>
                <a:schemeClr val="dk1"/>
              </a:buClr>
              <a:buSzPts val="1400"/>
              <a:buFont typeface="Arial"/>
              <a:buNone/>
            </a:pPr>
            <a:r>
              <a:rPr lang="tr" sz="1500">
                <a:highlight>
                  <a:srgbClr val="FFFFFF"/>
                </a:highlight>
              </a:rPr>
              <a:t>ReLU aktivasyon fonksiyonuna verilen herhangi bir negatif giriş değerini sıfıra çevirir. </a:t>
            </a:r>
            <a:endParaRPr sz="1500"/>
          </a:p>
        </p:txBody>
      </p:sp>
      <p:pic>
        <p:nvPicPr>
          <p:cNvPr id="300" name="Google Shape;300;p31"/>
          <p:cNvPicPr preferRelativeResize="0"/>
          <p:nvPr/>
        </p:nvPicPr>
        <p:blipFill rotWithShape="1">
          <a:blip r:embed="rId3">
            <a:alphaModFix/>
          </a:blip>
          <a:srcRect b="0" l="0" r="0" t="0"/>
          <a:stretch/>
        </p:blipFill>
        <p:spPr>
          <a:xfrm>
            <a:off x="4470425" y="1576374"/>
            <a:ext cx="4361876" cy="245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tr"/>
              <a:t>Ön Eğitilmiş CNN Modelleri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Ön Eğitilmiş Model Nedir?</a:t>
            </a:r>
            <a:endParaRPr/>
          </a:p>
        </p:txBody>
      </p:sp>
      <p:sp>
        <p:nvSpPr>
          <p:cNvPr id="311" name="Google Shape;311;p33"/>
          <p:cNvSpPr txBox="1"/>
          <p:nvPr>
            <p:ph idx="1" type="body"/>
          </p:nvPr>
        </p:nvSpPr>
        <p:spPr>
          <a:xfrm>
            <a:off x="311700" y="1152475"/>
            <a:ext cx="49026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0900"/>
              <a:buNone/>
            </a:pPr>
            <a:r>
              <a:rPr lang="tr" sz="1500"/>
              <a:t>Önceden eğitilmiş bir model, daha önce büyük bir veri kümesinde, tipik olarak büyük ölçekli bir görüntü sınıflandırma görevinde eğitilmiş kayıtlı bir ağdır. Ya önceden eğitilmiş modeli olduğu gibi kullanırsınız ya da bu modeli belirli bir göreve göre özelleştirmek için transfer öğrenimini kullanırsınız.</a:t>
            </a:r>
            <a:endParaRPr sz="1500"/>
          </a:p>
          <a:p>
            <a:pPr indent="-316737" lvl="0" marL="457200" rtl="0" algn="l">
              <a:lnSpc>
                <a:spcPct val="115000"/>
              </a:lnSpc>
              <a:spcBef>
                <a:spcPts val="1200"/>
              </a:spcBef>
              <a:spcAft>
                <a:spcPts val="0"/>
              </a:spcAft>
              <a:buSzPct val="100000"/>
              <a:buChar char="●"/>
            </a:pPr>
            <a:r>
              <a:rPr lang="tr" sz="1500"/>
              <a:t>Xception</a:t>
            </a:r>
            <a:endParaRPr sz="1500"/>
          </a:p>
          <a:p>
            <a:pPr indent="-316737" lvl="0" marL="457200" rtl="0" algn="l">
              <a:lnSpc>
                <a:spcPct val="115000"/>
              </a:lnSpc>
              <a:spcBef>
                <a:spcPts val="0"/>
              </a:spcBef>
              <a:spcAft>
                <a:spcPts val="0"/>
              </a:spcAft>
              <a:buSzPct val="100000"/>
              <a:buChar char="●"/>
            </a:pPr>
            <a:r>
              <a:rPr lang="tr" sz="1500"/>
              <a:t>Inception V3</a:t>
            </a:r>
            <a:endParaRPr sz="1500"/>
          </a:p>
          <a:p>
            <a:pPr indent="-316737" lvl="0" marL="457200" rtl="0" algn="l">
              <a:lnSpc>
                <a:spcPct val="115000"/>
              </a:lnSpc>
              <a:spcBef>
                <a:spcPts val="0"/>
              </a:spcBef>
              <a:spcAft>
                <a:spcPts val="0"/>
              </a:spcAft>
              <a:buSzPct val="100000"/>
              <a:buChar char="●"/>
            </a:pPr>
            <a:r>
              <a:rPr lang="tr" sz="1500"/>
              <a:t>ResNet50</a:t>
            </a:r>
            <a:endParaRPr sz="1500"/>
          </a:p>
          <a:p>
            <a:pPr indent="-316737" lvl="0" marL="457200" rtl="0" algn="l">
              <a:lnSpc>
                <a:spcPct val="115000"/>
              </a:lnSpc>
              <a:spcBef>
                <a:spcPts val="0"/>
              </a:spcBef>
              <a:spcAft>
                <a:spcPts val="0"/>
              </a:spcAft>
              <a:buSzPct val="100000"/>
              <a:buChar char="●"/>
            </a:pPr>
            <a:r>
              <a:rPr lang="tr" sz="1500"/>
              <a:t>VGG16</a:t>
            </a:r>
            <a:endParaRPr sz="1500"/>
          </a:p>
          <a:p>
            <a:pPr indent="-316737" lvl="0" marL="457200" rtl="0" algn="l">
              <a:lnSpc>
                <a:spcPct val="115000"/>
              </a:lnSpc>
              <a:spcBef>
                <a:spcPts val="0"/>
              </a:spcBef>
              <a:spcAft>
                <a:spcPts val="0"/>
              </a:spcAft>
              <a:buSzPct val="100000"/>
              <a:buChar char="●"/>
            </a:pPr>
            <a:r>
              <a:rPr lang="tr" sz="1500"/>
              <a:t>VGG19</a:t>
            </a:r>
            <a:endParaRPr sz="1500"/>
          </a:p>
          <a:p>
            <a:pPr indent="-316737" lvl="0" marL="457200" rtl="0" algn="l">
              <a:lnSpc>
                <a:spcPct val="115000"/>
              </a:lnSpc>
              <a:spcBef>
                <a:spcPts val="0"/>
              </a:spcBef>
              <a:spcAft>
                <a:spcPts val="0"/>
              </a:spcAft>
              <a:buSzPct val="100000"/>
              <a:buChar char="●"/>
            </a:pPr>
            <a:r>
              <a:rPr lang="tr" sz="1500"/>
              <a:t>MobileNet</a:t>
            </a:r>
            <a:endParaRPr sz="1500"/>
          </a:p>
          <a:p>
            <a:pPr indent="0" lvl="0" marL="0" rtl="0" algn="l">
              <a:lnSpc>
                <a:spcPct val="115000"/>
              </a:lnSpc>
              <a:spcBef>
                <a:spcPts val="1200"/>
              </a:spcBef>
              <a:spcAft>
                <a:spcPts val="1200"/>
              </a:spcAft>
              <a:buClr>
                <a:schemeClr val="dk1"/>
              </a:buClr>
              <a:buSzPct val="84615"/>
              <a:buFont typeface="Arial"/>
              <a:buNone/>
            </a:pPr>
            <a:r>
              <a:rPr i="1" lang="tr" sz="1300">
                <a:solidFill>
                  <a:srgbClr val="555555"/>
                </a:solidFill>
              </a:rPr>
              <a:t>Listelenen modellerin tümü </a:t>
            </a:r>
            <a:r>
              <a:rPr i="1" lang="tr" sz="1300">
                <a:solidFill>
                  <a:srgbClr val="555555"/>
                </a:solidFill>
                <a:highlight>
                  <a:srgbClr val="C9DAF8"/>
                </a:highlight>
              </a:rPr>
              <a:t>ImageNet</a:t>
            </a:r>
            <a:r>
              <a:rPr i="1" lang="tr" sz="1300">
                <a:solidFill>
                  <a:srgbClr val="555555"/>
                </a:solidFill>
              </a:rPr>
              <a:t> veri kümesinde önceden eğitilmiştir</a:t>
            </a:r>
            <a:endParaRPr i="1" sz="1300">
              <a:solidFill>
                <a:srgbClr val="555555"/>
              </a:solidFill>
            </a:endParaRPr>
          </a:p>
        </p:txBody>
      </p:sp>
      <p:pic>
        <p:nvPicPr>
          <p:cNvPr id="312" name="Google Shape;312;p33"/>
          <p:cNvPicPr preferRelativeResize="0"/>
          <p:nvPr/>
        </p:nvPicPr>
        <p:blipFill rotWithShape="1">
          <a:blip r:embed="rId3">
            <a:alphaModFix/>
          </a:blip>
          <a:srcRect b="0" l="0" r="0" t="0"/>
          <a:stretch/>
        </p:blipFill>
        <p:spPr>
          <a:xfrm>
            <a:off x="5182350" y="1191350"/>
            <a:ext cx="3649949" cy="3338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Effect filter="fade" transition="in">
                                      <p:cBhvr>
                                        <p:cTn dur="1000"/>
                                        <p:tgtEl>
                                          <p:spTgt spid="3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animEffect filter="fade" transition="in">
                                      <p:cBhvr>
                                        <p:cTn dur="1000"/>
                                        <p:tgtEl>
                                          <p:spTgt spid="3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2" st="2"/>
                                            </p:txEl>
                                          </p:spTgt>
                                        </p:tgtEl>
                                        <p:attrNameLst>
                                          <p:attrName>style.visibility</p:attrName>
                                        </p:attrNameLst>
                                      </p:cBhvr>
                                      <p:to>
                                        <p:strVal val="visible"/>
                                      </p:to>
                                    </p:set>
                                    <p:animEffect filter="fade" transition="in">
                                      <p:cBhvr>
                                        <p:cTn dur="1000"/>
                                        <p:tgtEl>
                                          <p:spTgt spid="3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3" st="3"/>
                                            </p:txEl>
                                          </p:spTgt>
                                        </p:tgtEl>
                                        <p:attrNameLst>
                                          <p:attrName>style.visibility</p:attrName>
                                        </p:attrNameLst>
                                      </p:cBhvr>
                                      <p:to>
                                        <p:strVal val="visible"/>
                                      </p:to>
                                    </p:set>
                                    <p:animEffect filter="fade" transition="in">
                                      <p:cBhvr>
                                        <p:cTn dur="1000"/>
                                        <p:tgtEl>
                                          <p:spTgt spid="3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4" st="4"/>
                                            </p:txEl>
                                          </p:spTgt>
                                        </p:tgtEl>
                                        <p:attrNameLst>
                                          <p:attrName>style.visibility</p:attrName>
                                        </p:attrNameLst>
                                      </p:cBhvr>
                                      <p:to>
                                        <p:strVal val="visible"/>
                                      </p:to>
                                    </p:set>
                                    <p:animEffect filter="fade" transition="in">
                                      <p:cBhvr>
                                        <p:cTn dur="1000"/>
                                        <p:tgtEl>
                                          <p:spTgt spid="3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5" st="5"/>
                                            </p:txEl>
                                          </p:spTgt>
                                        </p:tgtEl>
                                        <p:attrNameLst>
                                          <p:attrName>style.visibility</p:attrName>
                                        </p:attrNameLst>
                                      </p:cBhvr>
                                      <p:to>
                                        <p:strVal val="visible"/>
                                      </p:to>
                                    </p:set>
                                    <p:animEffect filter="fade" transition="in">
                                      <p:cBhvr>
                                        <p:cTn dur="1000"/>
                                        <p:tgtEl>
                                          <p:spTgt spid="3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6" st="6"/>
                                            </p:txEl>
                                          </p:spTgt>
                                        </p:tgtEl>
                                        <p:attrNameLst>
                                          <p:attrName>style.visibility</p:attrName>
                                        </p:attrNameLst>
                                      </p:cBhvr>
                                      <p:to>
                                        <p:strVal val="visible"/>
                                      </p:to>
                                    </p:set>
                                    <p:animEffect filter="fade" transition="in">
                                      <p:cBhvr>
                                        <p:cTn dur="1000"/>
                                        <p:tgtEl>
                                          <p:spTgt spid="3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7" st="7"/>
                                            </p:txEl>
                                          </p:spTgt>
                                        </p:tgtEl>
                                        <p:attrNameLst>
                                          <p:attrName>style.visibility</p:attrName>
                                        </p:attrNameLst>
                                      </p:cBhvr>
                                      <p:to>
                                        <p:strVal val="visible"/>
                                      </p:to>
                                    </p:set>
                                    <p:animEffect filter="fade" transition="in">
                                      <p:cBhvr>
                                        <p:cTn dur="1000"/>
                                        <p:tgtEl>
                                          <p:spTgt spid="31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a:t>LeNet-5</a:t>
            </a:r>
            <a:endParaRPr/>
          </a:p>
        </p:txBody>
      </p:sp>
      <p:sp>
        <p:nvSpPr>
          <p:cNvPr id="318" name="Google Shape;318;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800"/>
              </a:spcBef>
              <a:spcAft>
                <a:spcPts val="0"/>
              </a:spcAft>
              <a:buClr>
                <a:schemeClr val="dk1"/>
              </a:buClr>
              <a:buSzPts val="1100"/>
              <a:buFont typeface="Arial"/>
              <a:buNone/>
            </a:pPr>
            <a:r>
              <a:rPr lang="tr" sz="1500"/>
              <a:t>Yann LeCun ve ekibi 1998 yılında yayınladığı makale, görüntü işleme yöntemlerinin nasıl Derin Ağlar üzerinde kullanabileceğini anlattı. LeNet-5 olarak adlandırılan bu yapı </a:t>
            </a:r>
            <a:r>
              <a:rPr lang="tr" sz="1500">
                <a:highlight>
                  <a:srgbClr val="C9DAF8"/>
                </a:highlight>
              </a:rPr>
              <a:t>ilk başarılı sonucu veren</a:t>
            </a:r>
            <a:r>
              <a:rPr lang="tr" sz="1500"/>
              <a:t> Evrişimli Sinir Ağı olmuştur.</a:t>
            </a:r>
            <a:endParaRPr sz="1500"/>
          </a:p>
          <a:p>
            <a:pPr indent="0" lvl="0" marL="0" rtl="0" algn="l">
              <a:lnSpc>
                <a:spcPct val="115000"/>
              </a:lnSpc>
              <a:spcBef>
                <a:spcPts val="1200"/>
              </a:spcBef>
              <a:spcAft>
                <a:spcPts val="0"/>
              </a:spcAft>
              <a:buSzPts val="1400"/>
              <a:buNone/>
            </a:pPr>
            <a:r>
              <a:rPr lang="tr"/>
              <a:t>LeNet-5 diğer modellerden farklı olarak; </a:t>
            </a:r>
            <a:endParaRPr/>
          </a:p>
          <a:p>
            <a:pPr indent="-317500" lvl="0" marL="457200" rtl="0" algn="l">
              <a:lnSpc>
                <a:spcPct val="115000"/>
              </a:lnSpc>
              <a:spcBef>
                <a:spcPts val="1200"/>
              </a:spcBef>
              <a:spcAft>
                <a:spcPts val="0"/>
              </a:spcAft>
              <a:buSzPts val="1400"/>
              <a:buChar char="●"/>
            </a:pPr>
            <a:r>
              <a:rPr lang="tr"/>
              <a:t>Pooling aşamasında max-pooling yerine average-pooling işlemi yapmaktadır</a:t>
            </a:r>
            <a:endParaRPr/>
          </a:p>
          <a:p>
            <a:pPr indent="-317500" lvl="0" marL="457200" rtl="0" algn="l">
              <a:lnSpc>
                <a:spcPct val="115000"/>
              </a:lnSpc>
              <a:spcBef>
                <a:spcPts val="0"/>
              </a:spcBef>
              <a:spcAft>
                <a:spcPts val="0"/>
              </a:spcAft>
              <a:buSzPts val="1400"/>
              <a:buChar char="●"/>
            </a:pPr>
            <a:r>
              <a:rPr lang="tr"/>
              <a:t>Aktivasyon fonksiyonu olarak sigmoid ve hiperbolik tanjant kullanılmaktadır</a:t>
            </a:r>
            <a:endParaRPr/>
          </a:p>
        </p:txBody>
      </p:sp>
      <p:pic>
        <p:nvPicPr>
          <p:cNvPr id="319" name="Google Shape;319;p34"/>
          <p:cNvPicPr preferRelativeResize="0"/>
          <p:nvPr/>
        </p:nvPicPr>
        <p:blipFill rotWithShape="1">
          <a:blip r:embed="rId3">
            <a:alphaModFix/>
          </a:blip>
          <a:srcRect b="0" l="0" r="0" t="0"/>
          <a:stretch/>
        </p:blipFill>
        <p:spPr>
          <a:xfrm>
            <a:off x="2222024" y="3127400"/>
            <a:ext cx="4699950" cy="149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000"/>
                                        <p:tgtEl>
                                          <p:spTgt spid="3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VGG16</a:t>
            </a:r>
            <a:endParaRPr/>
          </a:p>
        </p:txBody>
      </p:sp>
      <p:sp>
        <p:nvSpPr>
          <p:cNvPr id="325" name="Google Shape;325;p35"/>
          <p:cNvSpPr txBox="1"/>
          <p:nvPr>
            <p:ph idx="1" type="body"/>
          </p:nvPr>
        </p:nvSpPr>
        <p:spPr>
          <a:xfrm>
            <a:off x="311700" y="1152475"/>
            <a:ext cx="4365000" cy="3416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000"/>
              </a:spcBef>
              <a:spcAft>
                <a:spcPts val="0"/>
              </a:spcAft>
              <a:buSzPts val="1500"/>
              <a:buChar char="●"/>
            </a:pPr>
            <a:r>
              <a:rPr lang="tr" sz="1500"/>
              <a:t>Basit bir ağ modeli olup diğer ağlardan en önemli farkı evrişim katmalarının 2’li ya da 3’lü kullanılmasıdır</a:t>
            </a:r>
            <a:endParaRPr sz="1500"/>
          </a:p>
          <a:p>
            <a:pPr indent="-323850" lvl="0" marL="457200" rtl="0" algn="l">
              <a:lnSpc>
                <a:spcPct val="115000"/>
              </a:lnSpc>
              <a:spcBef>
                <a:spcPts val="1200"/>
              </a:spcBef>
              <a:spcAft>
                <a:spcPts val="0"/>
              </a:spcAft>
              <a:buSzPts val="1500"/>
              <a:buChar char="●"/>
            </a:pPr>
            <a:r>
              <a:rPr lang="tr" sz="1500"/>
              <a:t>İki FC katmanı çıkışında 1000 sınıflı softmax başarımı hesaplanır</a:t>
            </a:r>
            <a:endParaRPr sz="1500"/>
          </a:p>
          <a:p>
            <a:pPr indent="-323850" lvl="0" marL="457200" rtl="0" algn="l">
              <a:lnSpc>
                <a:spcPct val="115000"/>
              </a:lnSpc>
              <a:spcBef>
                <a:spcPts val="1000"/>
              </a:spcBef>
              <a:spcAft>
                <a:spcPts val="0"/>
              </a:spcAft>
              <a:buSzPts val="1500"/>
              <a:buChar char="●"/>
            </a:pPr>
            <a:r>
              <a:rPr lang="tr" sz="1500"/>
              <a:t>Yaklaşık 138 milyon parametre hesabı yapılmaktadır</a:t>
            </a:r>
            <a:endParaRPr sz="1500"/>
          </a:p>
          <a:p>
            <a:pPr indent="-323850" lvl="0" marL="457200" rtl="0" algn="l">
              <a:lnSpc>
                <a:spcPct val="115000"/>
              </a:lnSpc>
              <a:spcBef>
                <a:spcPts val="1000"/>
              </a:spcBef>
              <a:spcAft>
                <a:spcPts val="1200"/>
              </a:spcAft>
              <a:buSzPts val="1500"/>
              <a:buChar char="●"/>
            </a:pPr>
            <a:r>
              <a:rPr lang="tr" sz="1500"/>
              <a:t>Diğer modellerde de olduğu gibi girişten çıkışa doğru matrislerin yükseklik ve genişlik boyutları azalırken derinlik değeri artmaktadır</a:t>
            </a:r>
            <a:endParaRPr sz="1500"/>
          </a:p>
        </p:txBody>
      </p:sp>
      <p:pic>
        <p:nvPicPr>
          <p:cNvPr id="326" name="Google Shape;326;p35"/>
          <p:cNvPicPr preferRelativeResize="0"/>
          <p:nvPr/>
        </p:nvPicPr>
        <p:blipFill rotWithShape="1">
          <a:blip r:embed="rId3">
            <a:alphaModFix/>
          </a:blip>
          <a:srcRect b="0" l="0" r="0" t="0"/>
          <a:stretch/>
        </p:blipFill>
        <p:spPr>
          <a:xfrm>
            <a:off x="4747300" y="1559638"/>
            <a:ext cx="4084999" cy="2602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1000"/>
                                        <p:tgtEl>
                                          <p:spTgt spid="3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1000"/>
                                        <p:tgtEl>
                                          <p:spTgt spid="3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1000"/>
                                        <p:tgtEl>
                                          <p:spTgt spid="3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xEl>
                                              <p:pRg end="3" st="3"/>
                                            </p:txEl>
                                          </p:spTgt>
                                        </p:tgtEl>
                                        <p:attrNameLst>
                                          <p:attrName>style.visibility</p:attrName>
                                        </p:attrNameLst>
                                      </p:cBhvr>
                                      <p:to>
                                        <p:strVal val="visible"/>
                                      </p:to>
                                    </p:set>
                                    <p:animEffect filter="fade" transition="in">
                                      <p:cBhvr>
                                        <p:cTn dur="1000"/>
                                        <p:tgtEl>
                                          <p:spTgt spid="32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ResNet50</a:t>
            </a:r>
            <a:endParaRPr/>
          </a:p>
        </p:txBody>
      </p:sp>
      <p:sp>
        <p:nvSpPr>
          <p:cNvPr id="332" name="Google Shape;332;p36"/>
          <p:cNvSpPr txBox="1"/>
          <p:nvPr>
            <p:ph idx="1" type="body"/>
          </p:nvPr>
        </p:nvSpPr>
        <p:spPr>
          <a:xfrm>
            <a:off x="311700" y="1152475"/>
            <a:ext cx="38892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t>ResNet50, 50 katman derinliğine sahip bir Evrişimli Sinir ağıdır</a:t>
            </a:r>
            <a:endParaRPr sz="1500"/>
          </a:p>
          <a:p>
            <a:pPr indent="-323850" lvl="0" marL="457200" rtl="0" algn="l">
              <a:lnSpc>
                <a:spcPct val="115000"/>
              </a:lnSpc>
              <a:spcBef>
                <a:spcPts val="1200"/>
              </a:spcBef>
              <a:spcAft>
                <a:spcPts val="0"/>
              </a:spcAft>
              <a:buSzPts val="1500"/>
              <a:buChar char="●"/>
            </a:pPr>
            <a:r>
              <a:rPr lang="tr" sz="1500"/>
              <a:t>Ağ 224x224 giriş boyutuna sahiptir </a:t>
            </a:r>
            <a:endParaRPr sz="1500"/>
          </a:p>
          <a:p>
            <a:pPr indent="-323850" lvl="0" marL="457200" rtl="0" algn="l">
              <a:lnSpc>
                <a:spcPct val="115000"/>
              </a:lnSpc>
              <a:spcBef>
                <a:spcPts val="1000"/>
              </a:spcBef>
              <a:spcAft>
                <a:spcPts val="1200"/>
              </a:spcAft>
              <a:buSzPts val="1500"/>
              <a:buChar char="●"/>
            </a:pPr>
            <a:r>
              <a:rPr lang="tr" sz="1500"/>
              <a:t>ResNet diğer ağlardan farklı olarak artık değerlerin (residual value) sonraki katmanları besleyen blokların (residual block) modele eklenmesiyle oluşmaktadır</a:t>
            </a:r>
            <a:endParaRPr sz="1500"/>
          </a:p>
        </p:txBody>
      </p:sp>
      <p:pic>
        <p:nvPicPr>
          <p:cNvPr id="333" name="Google Shape;333;p36"/>
          <p:cNvPicPr preferRelativeResize="0"/>
          <p:nvPr/>
        </p:nvPicPr>
        <p:blipFill rotWithShape="1">
          <a:blip r:embed="rId3">
            <a:alphaModFix/>
          </a:blip>
          <a:srcRect b="0" l="0" r="0" t="0"/>
          <a:stretch/>
        </p:blipFill>
        <p:spPr>
          <a:xfrm>
            <a:off x="4542125" y="1215275"/>
            <a:ext cx="4290175" cy="329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Effect filter="fade" transition="in">
                                      <p:cBhvr>
                                        <p:cTn dur="1000"/>
                                        <p:tgtEl>
                                          <p:spTgt spid="3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Effect filter="fade" transition="in">
                                      <p:cBhvr>
                                        <p:cTn dur="1000"/>
                                        <p:tgtEl>
                                          <p:spTgt spid="3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animEffect filter="fade" transition="in">
                                      <p:cBhvr>
                                        <p:cTn dur="1000"/>
                                        <p:tgtEl>
                                          <p:spTgt spid="33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a:t>Recurrent Neural Networks</a:t>
            </a:r>
            <a:endParaRPr/>
          </a:p>
          <a:p>
            <a:pPr indent="0" lvl="0" marL="0" rtl="0" algn="ctr">
              <a:lnSpc>
                <a:spcPct val="100000"/>
              </a:lnSpc>
              <a:spcBef>
                <a:spcPts val="0"/>
              </a:spcBef>
              <a:spcAft>
                <a:spcPts val="0"/>
              </a:spcAft>
              <a:buSzPts val="3600"/>
              <a:buNone/>
            </a:pPr>
            <a:r>
              <a:rPr lang="tr"/>
              <a:t>RNNs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Recurrent Neural Network</a:t>
            </a:r>
            <a:endParaRPr/>
          </a:p>
        </p:txBody>
      </p:sp>
      <p:sp>
        <p:nvSpPr>
          <p:cNvPr id="344" name="Google Shape;344;p38"/>
          <p:cNvSpPr txBox="1"/>
          <p:nvPr>
            <p:ph idx="1" type="body"/>
          </p:nvPr>
        </p:nvSpPr>
        <p:spPr>
          <a:xfrm>
            <a:off x="311700" y="1152475"/>
            <a:ext cx="8520600" cy="16401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t>RNN, dahili bir </a:t>
            </a:r>
            <a:r>
              <a:rPr lang="tr" sz="1500">
                <a:highlight>
                  <a:srgbClr val="D0E0E3"/>
                </a:highlight>
              </a:rPr>
              <a:t>döngüye sahip</a:t>
            </a:r>
            <a:r>
              <a:rPr lang="tr" sz="1500"/>
              <a:t> bir tür sinir ağıdır</a:t>
            </a:r>
            <a:endParaRPr sz="1500"/>
          </a:p>
          <a:p>
            <a:pPr indent="-323850" lvl="0" marL="457200" rtl="0" algn="l">
              <a:lnSpc>
                <a:spcPct val="115000"/>
              </a:lnSpc>
              <a:spcBef>
                <a:spcPts val="1200"/>
              </a:spcBef>
              <a:spcAft>
                <a:spcPts val="0"/>
              </a:spcAft>
              <a:buSzPts val="1500"/>
              <a:buChar char="●"/>
            </a:pPr>
            <a:r>
              <a:rPr lang="tr" sz="1500"/>
              <a:t>Karşılarına çıkan her girdiyi birbirinden </a:t>
            </a:r>
            <a:r>
              <a:rPr lang="tr" sz="1500">
                <a:highlight>
                  <a:srgbClr val="C9DAF8"/>
                </a:highlight>
              </a:rPr>
              <a:t>bağımsız olarak</a:t>
            </a:r>
            <a:r>
              <a:rPr lang="tr" sz="1500"/>
              <a:t> işlerler ve girdiler arasında durum bilgisi tutmazlar</a:t>
            </a:r>
            <a:endParaRPr sz="1500"/>
          </a:p>
          <a:p>
            <a:pPr indent="-323850" lvl="0" marL="457200" rtl="0" algn="l">
              <a:lnSpc>
                <a:spcPct val="115000"/>
              </a:lnSpc>
              <a:spcBef>
                <a:spcPts val="1000"/>
              </a:spcBef>
              <a:spcAft>
                <a:spcPts val="1200"/>
              </a:spcAft>
              <a:buSzPts val="1500"/>
              <a:buChar char="●"/>
            </a:pPr>
            <a:r>
              <a:rPr lang="tr" sz="1500"/>
              <a:t>RNN ile çıktıyı başka bir sinir ağı besleyebilir ve görüntü verilerini </a:t>
            </a:r>
            <a:r>
              <a:rPr lang="tr" sz="1500">
                <a:highlight>
                  <a:srgbClr val="D0E0E3"/>
                </a:highlight>
              </a:rPr>
              <a:t>dizilerle </a:t>
            </a:r>
            <a:r>
              <a:rPr lang="tr" sz="1500"/>
              <a:t>çalıştırabiliriz</a:t>
            </a:r>
            <a:endParaRPr sz="1500"/>
          </a:p>
        </p:txBody>
      </p:sp>
      <p:pic>
        <p:nvPicPr>
          <p:cNvPr descr="Introduction to Recurrent Neural Networks (RNN) with Dinosaurs | by Marco  Peixeiro | Towards Data Science" id="345" name="Google Shape;345;p38"/>
          <p:cNvPicPr preferRelativeResize="0"/>
          <p:nvPr/>
        </p:nvPicPr>
        <p:blipFill rotWithShape="1">
          <a:blip r:embed="rId3">
            <a:alphaModFix/>
          </a:blip>
          <a:srcRect b="0" l="0" r="0" t="0"/>
          <a:stretch/>
        </p:blipFill>
        <p:spPr>
          <a:xfrm>
            <a:off x="938813" y="2792575"/>
            <a:ext cx="7266384" cy="178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000"/>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000"/>
                                        <p:tgtEl>
                                          <p:spTgt spid="34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RNN ve Bilgisayarlı Görü</a:t>
            </a:r>
            <a:endParaRPr/>
          </a:p>
        </p:txBody>
      </p:sp>
      <p:sp>
        <p:nvSpPr>
          <p:cNvPr id="351" name="Google Shape;351;p39"/>
          <p:cNvSpPr txBox="1"/>
          <p:nvPr>
            <p:ph idx="1" type="body"/>
          </p:nvPr>
        </p:nvSpPr>
        <p:spPr>
          <a:xfrm>
            <a:off x="311700" y="1152475"/>
            <a:ext cx="447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t>Videolardaki eylemleri anlamak için, yalnızca bir tane değil, birden çok görüntüyü analiz etmek gereklidir. </a:t>
            </a:r>
            <a:endParaRPr sz="1500"/>
          </a:p>
          <a:p>
            <a:pPr indent="0" lvl="0" marL="0" rtl="0" algn="l">
              <a:lnSpc>
                <a:spcPct val="115000"/>
              </a:lnSpc>
              <a:spcBef>
                <a:spcPts val="1200"/>
              </a:spcBef>
              <a:spcAft>
                <a:spcPts val="0"/>
              </a:spcAft>
              <a:buSzPts val="1400"/>
              <a:buNone/>
            </a:pPr>
            <a:r>
              <a:rPr lang="tr" sz="1500"/>
              <a:t>CNN'leri ve RNN'leri birleştirmek, videolar üzerine çalışmamıza olanak sağlar.</a:t>
            </a:r>
            <a:endParaRPr sz="1500"/>
          </a:p>
          <a:p>
            <a:pPr indent="0" lvl="0" marL="0" rtl="0" algn="l">
              <a:lnSpc>
                <a:spcPct val="115000"/>
              </a:lnSpc>
              <a:spcBef>
                <a:spcPts val="1200"/>
              </a:spcBef>
              <a:spcAft>
                <a:spcPts val="0"/>
              </a:spcAft>
              <a:buSzPts val="1400"/>
              <a:buNone/>
            </a:pPr>
            <a:r>
              <a:rPr i="1" lang="tr" sz="1300">
                <a:solidFill>
                  <a:srgbClr val="555555"/>
                </a:solidFill>
              </a:rPr>
              <a:t>CNN ve RNN mimarileri farklı sorunları ele almak için kullanılıyor gibi görünebilirler, ancak bazı veri türlerinin her iki mimari tarafından da işlenebilir. Örneğin, RNN'ler dizileri girdi olarak kullanır. Diziler, bir dizi görüntü olan videolar da olabilir.</a:t>
            </a:r>
            <a:endParaRPr i="1" sz="1300">
              <a:solidFill>
                <a:srgbClr val="555555"/>
              </a:solidFill>
            </a:endParaRPr>
          </a:p>
          <a:p>
            <a:pPr indent="0" lvl="0" marL="0" rtl="0" algn="l">
              <a:lnSpc>
                <a:spcPct val="115000"/>
              </a:lnSpc>
              <a:spcBef>
                <a:spcPts val="1200"/>
              </a:spcBef>
              <a:spcAft>
                <a:spcPts val="1200"/>
              </a:spcAft>
              <a:buSzPts val="1400"/>
              <a:buNone/>
            </a:pPr>
            <a:r>
              <a:t/>
            </a:r>
            <a:endParaRPr sz="1500"/>
          </a:p>
        </p:txBody>
      </p:sp>
      <p:pic>
        <p:nvPicPr>
          <p:cNvPr id="352" name="Google Shape;352;p39"/>
          <p:cNvPicPr preferRelativeResize="0"/>
          <p:nvPr/>
        </p:nvPicPr>
        <p:blipFill rotWithShape="1">
          <a:blip r:embed="rId3">
            <a:alphaModFix/>
          </a:blip>
          <a:srcRect b="0" l="0" r="0" t="0"/>
          <a:stretch/>
        </p:blipFill>
        <p:spPr>
          <a:xfrm>
            <a:off x="4896110" y="1190475"/>
            <a:ext cx="3895991"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animEffect filter="fade" transition="in">
                                      <p:cBhvr>
                                        <p:cTn dur="1000"/>
                                        <p:tgtEl>
                                          <p:spTgt spid="3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animEffect filter="fade" transition="in">
                                      <p:cBhvr>
                                        <p:cTn dur="1000"/>
                                        <p:tgtEl>
                                          <p:spTgt spid="3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2" st="2"/>
                                            </p:txEl>
                                          </p:spTgt>
                                        </p:tgtEl>
                                        <p:attrNameLst>
                                          <p:attrName>style.visibility</p:attrName>
                                        </p:attrNameLst>
                                      </p:cBhvr>
                                      <p:to>
                                        <p:strVal val="visible"/>
                                      </p:to>
                                    </p:set>
                                    <p:animEffect filter="fade" transition="in">
                                      <p:cBhvr>
                                        <p:cTn dur="1000"/>
                                        <p:tgtEl>
                                          <p:spTgt spid="3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3" st="3"/>
                                            </p:txEl>
                                          </p:spTgt>
                                        </p:tgtEl>
                                        <p:attrNameLst>
                                          <p:attrName>style.visibility</p:attrName>
                                        </p:attrNameLst>
                                      </p:cBhvr>
                                      <p:to>
                                        <p:strVal val="visible"/>
                                      </p:to>
                                    </p:set>
                                    <p:animEffect filter="fade" transition="in">
                                      <p:cBhvr>
                                        <p:cTn dur="1000"/>
                                        <p:tgtEl>
                                          <p:spTgt spid="3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İrem Kömürcü</a:t>
            </a:r>
            <a:endParaRPr/>
          </a:p>
        </p:txBody>
      </p:sp>
      <p:sp>
        <p:nvSpPr>
          <p:cNvPr id="90" name="Google Shape;90;p4"/>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irem-komurcu</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iremkomurcu</a:t>
            </a:r>
            <a:endParaRPr/>
          </a:p>
          <a:p>
            <a:pPr indent="0" lvl="0" marL="0" rtl="0" algn="ctr">
              <a:lnSpc>
                <a:spcPct val="90000"/>
              </a:lnSpc>
              <a:spcBef>
                <a:spcPts val="800"/>
              </a:spcBef>
              <a:spcAft>
                <a:spcPts val="0"/>
              </a:spcAft>
              <a:buClr>
                <a:schemeClr val="dk1"/>
              </a:buClr>
              <a:buSzPts val="1400"/>
              <a:buNone/>
            </a:pPr>
            <a:r>
              <a:rPr b="1" lang="tr" sz="1400"/>
              <a:t>Twitter: </a:t>
            </a:r>
            <a:r>
              <a:rPr lang="tr" sz="1400"/>
              <a:t>iremkomurcu</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Recurrent Neural Network</a:t>
            </a:r>
            <a:endParaRPr/>
          </a:p>
        </p:txBody>
      </p:sp>
      <p:sp>
        <p:nvSpPr>
          <p:cNvPr id="358" name="Google Shape;358;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Avantajlar;</a:t>
            </a:r>
            <a:endParaRPr b="1"/>
          </a:p>
          <a:p>
            <a:pPr indent="0" lvl="0" marL="0" rtl="0" algn="l">
              <a:lnSpc>
                <a:spcPct val="115000"/>
              </a:lnSpc>
              <a:spcBef>
                <a:spcPts val="1200"/>
              </a:spcBef>
              <a:spcAft>
                <a:spcPts val="0"/>
              </a:spcAft>
              <a:buSzPts val="1400"/>
              <a:buNone/>
            </a:pPr>
            <a:r>
              <a:rPr lang="tr"/>
              <a:t>• Herhangi bir uzunluktaki girdiyi işleme imkanı</a:t>
            </a:r>
            <a:endParaRPr/>
          </a:p>
          <a:p>
            <a:pPr indent="0" lvl="0" marL="0" rtl="0" algn="l">
              <a:lnSpc>
                <a:spcPct val="115000"/>
              </a:lnSpc>
              <a:spcBef>
                <a:spcPts val="1200"/>
              </a:spcBef>
              <a:spcAft>
                <a:spcPts val="0"/>
              </a:spcAft>
              <a:buSzPts val="1400"/>
              <a:buNone/>
            </a:pPr>
            <a:r>
              <a:rPr lang="tr"/>
              <a:t>• Model boyutunun, girdi boyutuyla artması</a:t>
            </a:r>
            <a:endParaRPr/>
          </a:p>
          <a:p>
            <a:pPr indent="0" lvl="0" marL="0" rtl="0" algn="l">
              <a:lnSpc>
                <a:spcPct val="115000"/>
              </a:lnSpc>
              <a:spcBef>
                <a:spcPts val="1200"/>
              </a:spcBef>
              <a:spcAft>
                <a:spcPts val="0"/>
              </a:spcAft>
              <a:buSzPts val="1400"/>
              <a:buNone/>
            </a:pPr>
            <a:r>
              <a:rPr lang="tr"/>
              <a:t>• Hesaplama, geçmiş bilgileri hesaba katar</a:t>
            </a:r>
            <a:endParaRPr/>
          </a:p>
          <a:p>
            <a:pPr indent="0" lvl="0" marL="0" rtl="0" algn="l">
              <a:lnSpc>
                <a:spcPct val="115000"/>
              </a:lnSpc>
              <a:spcBef>
                <a:spcPts val="1200"/>
              </a:spcBef>
              <a:spcAft>
                <a:spcPts val="0"/>
              </a:spcAft>
              <a:buSzPts val="1400"/>
              <a:buNone/>
            </a:pPr>
            <a:r>
              <a:rPr lang="tr"/>
              <a:t>• Ağırlıklar zaman içinde paylaşılır</a:t>
            </a:r>
            <a:endParaRPr/>
          </a:p>
          <a:p>
            <a:pPr indent="0" lvl="0" marL="0" rtl="0" algn="l">
              <a:lnSpc>
                <a:spcPct val="115000"/>
              </a:lnSpc>
              <a:spcBef>
                <a:spcPts val="1200"/>
              </a:spcBef>
              <a:spcAft>
                <a:spcPts val="1200"/>
              </a:spcAft>
              <a:buSzPts val="1400"/>
              <a:buNone/>
            </a:pPr>
            <a:r>
              <a:t/>
            </a:r>
            <a:endParaRPr/>
          </a:p>
        </p:txBody>
      </p:sp>
      <p:sp>
        <p:nvSpPr>
          <p:cNvPr id="359" name="Google Shape;359;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Dezavantajlar;</a:t>
            </a:r>
            <a:endParaRPr b="1"/>
          </a:p>
          <a:p>
            <a:pPr indent="0" lvl="0" marL="0" rtl="0" algn="l">
              <a:lnSpc>
                <a:spcPct val="115000"/>
              </a:lnSpc>
              <a:spcBef>
                <a:spcPts val="1200"/>
              </a:spcBef>
              <a:spcAft>
                <a:spcPts val="0"/>
              </a:spcAft>
              <a:buSzPts val="1400"/>
              <a:buNone/>
            </a:pPr>
            <a:r>
              <a:rPr lang="tr"/>
              <a:t>• Hesaplamanın yavaş olması</a:t>
            </a:r>
            <a:endParaRPr/>
          </a:p>
          <a:p>
            <a:pPr indent="0" lvl="0" marL="0" rtl="0" algn="l">
              <a:lnSpc>
                <a:spcPct val="115000"/>
              </a:lnSpc>
              <a:spcBef>
                <a:spcPts val="1200"/>
              </a:spcBef>
              <a:spcAft>
                <a:spcPts val="0"/>
              </a:spcAft>
              <a:buSzPts val="1400"/>
              <a:buNone/>
            </a:pPr>
            <a:r>
              <a:rPr lang="tr"/>
              <a:t>• Uzun zaman öncesine ait bilgilere erişim zorluğu</a:t>
            </a:r>
            <a:endParaRPr/>
          </a:p>
          <a:p>
            <a:pPr indent="0" lvl="0" marL="0" rtl="0" algn="l">
              <a:lnSpc>
                <a:spcPct val="115000"/>
              </a:lnSpc>
              <a:spcBef>
                <a:spcPts val="1200"/>
              </a:spcBef>
              <a:spcAft>
                <a:spcPts val="0"/>
              </a:spcAft>
              <a:buSzPts val="1400"/>
              <a:buNone/>
            </a:pPr>
            <a:r>
              <a:rPr lang="tr"/>
              <a:t>• Mevcut durum için gelecekteki herhangi bir girdi düşünülemez</a:t>
            </a:r>
            <a:endParaRPr/>
          </a:p>
          <a:p>
            <a:pPr indent="0" lvl="0" marL="0" rtl="0" algn="l">
              <a:lnSpc>
                <a:spcPct val="115000"/>
              </a:lnSpc>
              <a:spcBef>
                <a:spcPts val="1200"/>
              </a:spcBef>
              <a:spcAft>
                <a:spcPts val="1200"/>
              </a:spcAft>
              <a:buSzPts val="1400"/>
              <a:buNone/>
            </a:pPr>
            <a:r>
              <a:t/>
            </a:r>
            <a:endParaRPr/>
          </a:p>
        </p:txBody>
      </p:sp>
      <p:pic>
        <p:nvPicPr>
          <p:cNvPr descr="Introduction to Recurrent Neural Networks (RNN) with Dinosaurs | by Marco  Peixeiro | Towards Data Science" id="360" name="Google Shape;360;p40"/>
          <p:cNvPicPr preferRelativeResize="0"/>
          <p:nvPr/>
        </p:nvPicPr>
        <p:blipFill rotWithShape="1">
          <a:blip r:embed="rId3">
            <a:alphaModFix/>
          </a:blip>
          <a:srcRect b="0" l="0" r="0" t="0"/>
          <a:stretch/>
        </p:blipFill>
        <p:spPr>
          <a:xfrm>
            <a:off x="1707800" y="3295025"/>
            <a:ext cx="5591174" cy="1374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a:t>Konvolüsyonel Ağlarda Kullanılan</a:t>
            </a:r>
            <a:endParaRPr/>
          </a:p>
          <a:p>
            <a:pPr indent="0" lvl="0" marL="0" rtl="0" algn="ctr">
              <a:lnSpc>
                <a:spcPct val="100000"/>
              </a:lnSpc>
              <a:spcBef>
                <a:spcPts val="0"/>
              </a:spcBef>
              <a:spcAft>
                <a:spcPts val="0"/>
              </a:spcAft>
              <a:buSzPts val="3600"/>
              <a:buNone/>
            </a:pPr>
            <a:r>
              <a:rPr lang="tr"/>
              <a:t>Diğer Teknikler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tr"/>
              <a:t>Data Augmentation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Data Augmentation</a:t>
            </a:r>
            <a:endParaRPr/>
          </a:p>
        </p:txBody>
      </p:sp>
      <p:sp>
        <p:nvSpPr>
          <p:cNvPr id="376" name="Google Shape;376;p43"/>
          <p:cNvSpPr txBox="1"/>
          <p:nvPr>
            <p:ph idx="1" type="body"/>
          </p:nvPr>
        </p:nvSpPr>
        <p:spPr>
          <a:xfrm>
            <a:off x="311700" y="1152475"/>
            <a:ext cx="3927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t>Veri analizinde veri arttırma, halihazırda var olan verilerin biraz değiştirilmiş kopyalarını veya mevcut verilerden yeni oluşturulan sentetik verileri ekleyerek veri miktarını artırmak için kullanılan bir tekniktir.</a:t>
            </a:r>
            <a:endParaRPr sz="1500"/>
          </a:p>
          <a:p>
            <a:pPr indent="0" lvl="0" marL="0" rtl="0" algn="l">
              <a:lnSpc>
                <a:spcPct val="115000"/>
              </a:lnSpc>
              <a:spcBef>
                <a:spcPts val="1200"/>
              </a:spcBef>
              <a:spcAft>
                <a:spcPts val="0"/>
              </a:spcAft>
              <a:buSzPts val="1400"/>
              <a:buNone/>
            </a:pPr>
            <a:r>
              <a:rPr lang="tr" sz="1500"/>
              <a:t>Bir makine öğrenimi modelini eğitirken overfitting oluşmamasına yardımcıdır.</a:t>
            </a:r>
            <a:endParaRPr sz="1500"/>
          </a:p>
          <a:p>
            <a:pPr indent="0" lvl="0" marL="0" rtl="0" algn="l">
              <a:lnSpc>
                <a:spcPct val="115000"/>
              </a:lnSpc>
              <a:spcBef>
                <a:spcPts val="1200"/>
              </a:spcBef>
              <a:spcAft>
                <a:spcPts val="1200"/>
              </a:spcAft>
              <a:buSzPts val="1400"/>
              <a:buNone/>
            </a:pPr>
            <a:r>
              <a:rPr lang="tr" sz="1500"/>
              <a:t>Veri analizinde aşırı örnekleme (oversampling) ile yakından ilgilidir.</a:t>
            </a:r>
            <a:endParaRPr sz="1500"/>
          </a:p>
        </p:txBody>
      </p:sp>
      <p:pic>
        <p:nvPicPr>
          <p:cNvPr id="377" name="Google Shape;377;p43"/>
          <p:cNvPicPr preferRelativeResize="0"/>
          <p:nvPr/>
        </p:nvPicPr>
        <p:blipFill rotWithShape="1">
          <a:blip r:embed="rId3">
            <a:alphaModFix/>
          </a:blip>
          <a:srcRect b="47899" l="0" r="0" t="0"/>
          <a:stretch/>
        </p:blipFill>
        <p:spPr>
          <a:xfrm>
            <a:off x="4541375" y="960275"/>
            <a:ext cx="4259326" cy="1879340"/>
          </a:xfrm>
          <a:prstGeom prst="rect">
            <a:avLst/>
          </a:prstGeom>
          <a:noFill/>
          <a:ln>
            <a:noFill/>
          </a:ln>
        </p:spPr>
      </p:pic>
      <p:pic>
        <p:nvPicPr>
          <p:cNvPr id="378" name="Google Shape;378;p43"/>
          <p:cNvPicPr preferRelativeResize="0"/>
          <p:nvPr/>
        </p:nvPicPr>
        <p:blipFill rotWithShape="1">
          <a:blip r:embed="rId3">
            <a:alphaModFix/>
          </a:blip>
          <a:srcRect b="0" l="0" r="0" t="51777"/>
          <a:stretch/>
        </p:blipFill>
        <p:spPr>
          <a:xfrm>
            <a:off x="4541375" y="2911836"/>
            <a:ext cx="4259326" cy="1739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tr"/>
              <a:t>Transfer Learning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Transfer Learning</a:t>
            </a:r>
            <a:endParaRPr/>
          </a:p>
        </p:txBody>
      </p:sp>
      <p:sp>
        <p:nvSpPr>
          <p:cNvPr id="389" name="Google Shape;389;p45"/>
          <p:cNvSpPr txBox="1"/>
          <p:nvPr>
            <p:ph idx="1" type="body"/>
          </p:nvPr>
        </p:nvSpPr>
        <p:spPr>
          <a:xfrm>
            <a:off x="311700" y="1152475"/>
            <a:ext cx="3114000" cy="34164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SzPts val="1400"/>
              <a:buNone/>
            </a:pPr>
            <a:r>
              <a:rPr lang="tr" sz="1500">
                <a:solidFill>
                  <a:srgbClr val="202124"/>
                </a:solidFill>
              </a:rPr>
              <a:t>Transfer öğrenimi, bir problemde öğrenilen özellikleri almak ve bunları yeni, </a:t>
            </a:r>
            <a:r>
              <a:rPr lang="tr" sz="1500">
                <a:solidFill>
                  <a:srgbClr val="202124"/>
                </a:solidFill>
                <a:highlight>
                  <a:srgbClr val="C9DAF8"/>
                </a:highlight>
              </a:rPr>
              <a:t>benzer</a:t>
            </a:r>
            <a:r>
              <a:rPr lang="tr" sz="1500">
                <a:solidFill>
                  <a:srgbClr val="202124"/>
                </a:solidFill>
              </a:rPr>
              <a:t> bir problem üzerinde kullanmaktan oluşur.</a:t>
            </a:r>
            <a:endParaRPr sz="1500">
              <a:solidFill>
                <a:srgbClr val="202124"/>
              </a:solidFill>
            </a:endParaRPr>
          </a:p>
          <a:p>
            <a:pPr indent="0" lvl="0" marL="0" marR="38100" rtl="0" algn="l">
              <a:lnSpc>
                <a:spcPct val="128571"/>
              </a:lnSpc>
              <a:spcBef>
                <a:spcPts val="0"/>
              </a:spcBef>
              <a:spcAft>
                <a:spcPts val="0"/>
              </a:spcAft>
              <a:buSzPts val="1400"/>
              <a:buNone/>
            </a:pPr>
            <a:r>
              <a:t/>
            </a:r>
            <a:endParaRPr sz="1500">
              <a:solidFill>
                <a:srgbClr val="202124"/>
              </a:solidFill>
            </a:endParaRPr>
          </a:p>
          <a:p>
            <a:pPr indent="0" lvl="0" marL="0" marR="38100" rtl="0" algn="l">
              <a:lnSpc>
                <a:spcPct val="128571"/>
              </a:lnSpc>
              <a:spcBef>
                <a:spcPts val="0"/>
              </a:spcBef>
              <a:spcAft>
                <a:spcPts val="0"/>
              </a:spcAft>
              <a:buClr>
                <a:schemeClr val="dk1"/>
              </a:buClr>
              <a:buSzPts val="1100"/>
              <a:buFont typeface="Arial"/>
              <a:buNone/>
            </a:pPr>
            <a:r>
              <a:rPr lang="tr" sz="1500">
                <a:solidFill>
                  <a:srgbClr val="202124"/>
                </a:solidFill>
              </a:rPr>
              <a:t>Transfer öğrenimi genellikle, veri kümenizin tam ölçekli bir modeli sıfırdan eğitmek için çok az veriye sahip olduğu görevler için yapılır.</a:t>
            </a:r>
            <a:endParaRPr sz="1500">
              <a:solidFill>
                <a:srgbClr val="202124"/>
              </a:solidFill>
            </a:endParaRPr>
          </a:p>
          <a:p>
            <a:pPr indent="0" lvl="0" marL="0" rtl="0" algn="l">
              <a:lnSpc>
                <a:spcPct val="115000"/>
              </a:lnSpc>
              <a:spcBef>
                <a:spcPts val="0"/>
              </a:spcBef>
              <a:spcAft>
                <a:spcPts val="1200"/>
              </a:spcAft>
              <a:buSzPts val="1400"/>
              <a:buNone/>
            </a:pPr>
            <a:r>
              <a:t/>
            </a:r>
            <a:endParaRPr sz="1500"/>
          </a:p>
        </p:txBody>
      </p:sp>
      <p:pic>
        <p:nvPicPr>
          <p:cNvPr id="390" name="Google Shape;390;p45"/>
          <p:cNvPicPr preferRelativeResize="0"/>
          <p:nvPr/>
        </p:nvPicPr>
        <p:blipFill rotWithShape="1">
          <a:blip r:embed="rId3">
            <a:alphaModFix/>
          </a:blip>
          <a:srcRect b="3417" l="16260" r="15845" t="20776"/>
          <a:stretch/>
        </p:blipFill>
        <p:spPr>
          <a:xfrm>
            <a:off x="3576350" y="1127750"/>
            <a:ext cx="5255949" cy="2934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tr" sz="2420"/>
              <a:t>Transfer Learning İş Akışı</a:t>
            </a:r>
            <a:endParaRPr sz="2420"/>
          </a:p>
        </p:txBody>
      </p:sp>
      <p:sp>
        <p:nvSpPr>
          <p:cNvPr id="396" name="Google Shape;396;p46"/>
          <p:cNvSpPr txBox="1"/>
          <p:nvPr>
            <p:ph idx="1" type="body"/>
          </p:nvPr>
        </p:nvSpPr>
        <p:spPr>
          <a:xfrm>
            <a:off x="311700" y="1152475"/>
            <a:ext cx="8520600" cy="17991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rgbClr val="111111"/>
              </a:buClr>
              <a:buSzPts val="1500"/>
              <a:buChar char="●"/>
            </a:pPr>
            <a:r>
              <a:rPr lang="tr" sz="1500">
                <a:solidFill>
                  <a:srgbClr val="111111"/>
                </a:solidFill>
                <a:highlight>
                  <a:srgbClr val="FFFFFF"/>
                </a:highlight>
              </a:rPr>
              <a:t>Önceden eğitilmiş bir modelden katmanlar alınır</a:t>
            </a:r>
            <a:endParaRPr sz="1500">
              <a:solidFill>
                <a:srgbClr val="111111"/>
              </a:solidFill>
              <a:highlight>
                <a:srgbClr val="FFFFFF"/>
              </a:highlight>
            </a:endParaRPr>
          </a:p>
          <a:p>
            <a:pPr indent="-323850" lvl="0" marL="457200" rtl="0" algn="l">
              <a:lnSpc>
                <a:spcPct val="115000"/>
              </a:lnSpc>
              <a:spcBef>
                <a:spcPts val="0"/>
              </a:spcBef>
              <a:spcAft>
                <a:spcPts val="0"/>
              </a:spcAft>
              <a:buClr>
                <a:srgbClr val="111111"/>
              </a:buClr>
              <a:buSzPts val="1500"/>
              <a:buChar char="●"/>
            </a:pPr>
            <a:r>
              <a:rPr lang="tr" sz="1500">
                <a:solidFill>
                  <a:srgbClr val="111111"/>
                </a:solidFill>
                <a:highlight>
                  <a:srgbClr val="FFFFFF"/>
                </a:highlight>
              </a:rPr>
              <a:t>Gelecekteki eğitim turlarında içerdikleri herhangi bir bilgiyi yok etmemek için katmanlar dondurulur</a:t>
            </a:r>
            <a:endParaRPr sz="1500">
              <a:solidFill>
                <a:srgbClr val="111111"/>
              </a:solidFill>
              <a:highlight>
                <a:srgbClr val="FFFFFF"/>
              </a:highlight>
            </a:endParaRPr>
          </a:p>
          <a:p>
            <a:pPr indent="-323850" lvl="0" marL="457200" rtl="0" algn="l">
              <a:lnSpc>
                <a:spcPct val="115000"/>
              </a:lnSpc>
              <a:spcBef>
                <a:spcPts val="0"/>
              </a:spcBef>
              <a:spcAft>
                <a:spcPts val="0"/>
              </a:spcAft>
              <a:buClr>
                <a:srgbClr val="111111"/>
              </a:buClr>
              <a:buSzPts val="1500"/>
              <a:buChar char="●"/>
            </a:pPr>
            <a:r>
              <a:rPr lang="tr" sz="1500">
                <a:solidFill>
                  <a:srgbClr val="111111"/>
                </a:solidFill>
                <a:highlight>
                  <a:srgbClr val="FFFFFF"/>
                </a:highlight>
              </a:rPr>
              <a:t>Dondurulmuş katmanların üzerine yeni, eğitilebilir katmanlar eklenir. Bu işlem ile, eski özellikleri yeni bir veri kümesinde tahminlere dönüştürmeyi öğreneceklerdir</a:t>
            </a:r>
            <a:endParaRPr sz="1500">
              <a:solidFill>
                <a:srgbClr val="111111"/>
              </a:solidFill>
              <a:highlight>
                <a:srgbClr val="FFFFFF"/>
              </a:highlight>
            </a:endParaRPr>
          </a:p>
          <a:p>
            <a:pPr indent="-323850" lvl="0" marL="457200" rtl="0" algn="l">
              <a:lnSpc>
                <a:spcPct val="115000"/>
              </a:lnSpc>
              <a:spcBef>
                <a:spcPts val="0"/>
              </a:spcBef>
              <a:spcAft>
                <a:spcPts val="0"/>
              </a:spcAft>
              <a:buClr>
                <a:srgbClr val="111111"/>
              </a:buClr>
              <a:buSzPts val="1500"/>
              <a:buChar char="●"/>
            </a:pPr>
            <a:r>
              <a:rPr lang="tr" sz="1500">
                <a:solidFill>
                  <a:srgbClr val="111111"/>
                </a:solidFill>
                <a:highlight>
                  <a:srgbClr val="FFFFFF"/>
                </a:highlight>
              </a:rPr>
              <a:t>Veri kümesindeki yeni katmanlar eğitilir</a:t>
            </a:r>
            <a:endParaRPr sz="1500">
              <a:solidFill>
                <a:srgbClr val="111111"/>
              </a:solidFill>
              <a:highlight>
                <a:srgbClr val="FFFFFF"/>
              </a:highlight>
            </a:endParaRPr>
          </a:p>
        </p:txBody>
      </p:sp>
      <p:pic>
        <p:nvPicPr>
          <p:cNvPr id="397" name="Google Shape;397;p46"/>
          <p:cNvPicPr preferRelativeResize="0"/>
          <p:nvPr/>
        </p:nvPicPr>
        <p:blipFill rotWithShape="1">
          <a:blip r:embed="rId3">
            <a:alphaModFix/>
          </a:blip>
          <a:srcRect b="0" l="0" r="0" t="65336"/>
          <a:stretch/>
        </p:blipFill>
        <p:spPr>
          <a:xfrm>
            <a:off x="1526750" y="3104350"/>
            <a:ext cx="6090501" cy="1464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1000"/>
                                        <p:tgtEl>
                                          <p:spTgt spid="3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1000"/>
                                        <p:tgtEl>
                                          <p:spTgt spid="3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Effect filter="fade" transition="in">
                                      <p:cBhvr>
                                        <p:cTn dur="1000"/>
                                        <p:tgtEl>
                                          <p:spTgt spid="3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animEffect filter="fade" transition="in">
                                      <p:cBhvr>
                                        <p:cTn dur="1000"/>
                                        <p:tgtEl>
                                          <p:spTgt spid="3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 Transfer Learning ve Katman Dondurma</a:t>
            </a:r>
            <a:endParaRPr/>
          </a:p>
        </p:txBody>
      </p:sp>
      <p:sp>
        <p:nvSpPr>
          <p:cNvPr id="403" name="Google Shape;403;p47"/>
          <p:cNvSpPr txBox="1"/>
          <p:nvPr>
            <p:ph idx="1" type="body"/>
          </p:nvPr>
        </p:nvSpPr>
        <p:spPr>
          <a:xfrm>
            <a:off x="311700" y="1152475"/>
            <a:ext cx="3183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t>Transfer Learning'i kullanarak, önceden eğitilmiş olanlar olmak üzere bazı katmanları dondurmalı ve yalnızca eklenenleri eğitmeli ve ağ için anlamlarını karıştırmadan ağırlıkları ayarlamak için öğrenme oranını azaltmalısınız.</a:t>
            </a:r>
            <a:endParaRPr/>
          </a:p>
          <a:p>
            <a:pPr indent="0" lvl="0" marL="0" rtl="0" algn="l">
              <a:lnSpc>
                <a:spcPct val="115000"/>
              </a:lnSpc>
              <a:spcBef>
                <a:spcPts val="1200"/>
              </a:spcBef>
              <a:spcAft>
                <a:spcPts val="1200"/>
              </a:spcAft>
              <a:buSzPts val="1400"/>
              <a:buNone/>
            </a:pPr>
            <a:r>
              <a:rPr lang="tr"/>
              <a:t>Bir katmanı dondurmak, ağırlıklarının değiştirilmesini önler. Bu teknik genellikle, temel modelin (başka bir veri kümesi üzerinde eğitilmiş) dondurulduğu transfer öğreniminde kullanılır.</a:t>
            </a:r>
            <a:endParaRPr/>
          </a:p>
        </p:txBody>
      </p:sp>
      <p:pic>
        <p:nvPicPr>
          <p:cNvPr id="404" name="Google Shape;404;p47"/>
          <p:cNvPicPr preferRelativeResize="0"/>
          <p:nvPr/>
        </p:nvPicPr>
        <p:blipFill rotWithShape="1">
          <a:blip r:embed="rId3">
            <a:alphaModFix/>
          </a:blip>
          <a:srcRect b="10526" l="6023" r="7169" t="9969"/>
          <a:stretch/>
        </p:blipFill>
        <p:spPr>
          <a:xfrm>
            <a:off x="3618050" y="1271975"/>
            <a:ext cx="5214251" cy="2895093"/>
          </a:xfrm>
          <a:prstGeom prst="rect">
            <a:avLst/>
          </a:prstGeom>
          <a:noFill/>
          <a:ln>
            <a:noFill/>
          </a:ln>
        </p:spPr>
      </p:pic>
      <p:pic>
        <p:nvPicPr>
          <p:cNvPr id="405" name="Google Shape;405;p47"/>
          <p:cNvPicPr preferRelativeResize="0"/>
          <p:nvPr/>
        </p:nvPicPr>
        <p:blipFill rotWithShape="1">
          <a:blip r:embed="rId4">
            <a:alphaModFix/>
          </a:blip>
          <a:srcRect b="24539" l="0" r="0" t="23686"/>
          <a:stretch/>
        </p:blipFill>
        <p:spPr>
          <a:xfrm>
            <a:off x="3618050" y="4211337"/>
            <a:ext cx="5214250" cy="23803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Transfer Learning ve Yararları</a:t>
            </a:r>
            <a:endParaRPr/>
          </a:p>
        </p:txBody>
      </p:sp>
      <p:sp>
        <p:nvSpPr>
          <p:cNvPr id="411" name="Google Shape;411;p48"/>
          <p:cNvSpPr txBox="1"/>
          <p:nvPr>
            <p:ph idx="1" type="body"/>
          </p:nvPr>
        </p:nvSpPr>
        <p:spPr>
          <a:xfrm>
            <a:off x="311700" y="1152475"/>
            <a:ext cx="6805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tr"/>
              <a:t>Daha iyi başlangıç modeli:</a:t>
            </a:r>
            <a:r>
              <a:rPr lang="tr"/>
              <a:t> Diğer öğrenme türlerinde, herhangi bir bilginiz olmadan bir model oluşturmanız gerekir. Transfer öğrenimi daha iyi bir başlangıç noktası sunar ve bazı seviyelerde görevleri eğitime bile gerek duymadan gerçekleştirebilir.</a:t>
            </a:r>
            <a:endParaRPr/>
          </a:p>
          <a:p>
            <a:pPr indent="0" lvl="0" marL="0" rtl="0" algn="l">
              <a:lnSpc>
                <a:spcPct val="115000"/>
              </a:lnSpc>
              <a:spcBef>
                <a:spcPts val="1200"/>
              </a:spcBef>
              <a:spcAft>
                <a:spcPts val="0"/>
              </a:spcAft>
              <a:buClr>
                <a:schemeClr val="dk1"/>
              </a:buClr>
              <a:buSzPts val="1100"/>
              <a:buFont typeface="Arial"/>
              <a:buNone/>
            </a:pPr>
            <a:r>
              <a:rPr b="1" lang="tr"/>
              <a:t>Daha yüksek öğrenme oranı:</a:t>
            </a:r>
            <a:r>
              <a:rPr lang="tr"/>
              <a:t> Problem zaten benzer bir görev için eğitildiğinden, transfer öğrenme eğitim sırasında daha yüksek bir öğrenme oranı sunar.</a:t>
            </a:r>
            <a:endParaRPr/>
          </a:p>
          <a:p>
            <a:pPr indent="0" lvl="0" marL="0" rtl="0" algn="l">
              <a:lnSpc>
                <a:spcPct val="115000"/>
              </a:lnSpc>
              <a:spcBef>
                <a:spcPts val="1200"/>
              </a:spcBef>
              <a:spcAft>
                <a:spcPts val="0"/>
              </a:spcAft>
              <a:buClr>
                <a:schemeClr val="dk1"/>
              </a:buClr>
              <a:buSzPts val="1100"/>
              <a:buFont typeface="Arial"/>
              <a:buNone/>
            </a:pPr>
            <a:r>
              <a:rPr b="1" lang="tr"/>
              <a:t>Eğitimden sonra daha yüksek doğruluk:</a:t>
            </a:r>
            <a:r>
              <a:rPr lang="tr"/>
              <a:t> Daha iyi bir başlangıç noktası ve daha yüksek öğrenme oranı ile transfer öğrenimi, daha yüksek bir performans düzeyinde yakınsayan ve daha doğru çıktı sağlayan bir makine öğrenimi modeli sağlar.</a:t>
            </a:r>
            <a:endParaRPr/>
          </a:p>
          <a:p>
            <a:pPr indent="0" lvl="0" marL="0" rtl="0" algn="l">
              <a:lnSpc>
                <a:spcPct val="115000"/>
              </a:lnSpc>
              <a:spcBef>
                <a:spcPts val="1200"/>
              </a:spcBef>
              <a:spcAft>
                <a:spcPts val="1200"/>
              </a:spcAft>
              <a:buSzPts val="1400"/>
              <a:buNone/>
            </a:pPr>
            <a:r>
              <a:rPr b="1" lang="tr"/>
              <a:t>Daha hızlı eğitim:</a:t>
            </a:r>
            <a:r>
              <a:rPr lang="tr"/>
              <a:t> Öğrenme, önceden eğitilmiş bir modelden yararlandığı için geleneksel öğrenme yöntemlerinden daha hızlı istenen performansı elde edebilir.</a:t>
            </a:r>
            <a:endParaRPr/>
          </a:p>
        </p:txBody>
      </p:sp>
      <p:pic>
        <p:nvPicPr>
          <p:cNvPr id="412" name="Google Shape;412;p48"/>
          <p:cNvPicPr preferRelativeResize="0"/>
          <p:nvPr/>
        </p:nvPicPr>
        <p:blipFill rotWithShape="1">
          <a:blip r:embed="rId3">
            <a:alphaModFix/>
          </a:blip>
          <a:srcRect b="0" l="0" r="42169" t="0"/>
          <a:stretch/>
        </p:blipFill>
        <p:spPr>
          <a:xfrm>
            <a:off x="6922700" y="1532500"/>
            <a:ext cx="1909600" cy="1630000"/>
          </a:xfrm>
          <a:prstGeom prst="rect">
            <a:avLst/>
          </a:prstGeom>
          <a:noFill/>
          <a:ln>
            <a:noFill/>
          </a:ln>
        </p:spPr>
      </p:pic>
      <p:pic>
        <p:nvPicPr>
          <p:cNvPr id="413" name="Google Shape;413;p48"/>
          <p:cNvPicPr preferRelativeResize="0"/>
          <p:nvPr/>
        </p:nvPicPr>
        <p:blipFill rotWithShape="1">
          <a:blip r:embed="rId3">
            <a:alphaModFix/>
          </a:blip>
          <a:srcRect b="25763" l="60205" r="0" t="42893"/>
          <a:stretch/>
        </p:blipFill>
        <p:spPr>
          <a:xfrm>
            <a:off x="7117500" y="3299750"/>
            <a:ext cx="1679026" cy="6527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animEffect filter="fade" transition="in">
                                      <p:cBhvr>
                                        <p:cTn dur="1000"/>
                                        <p:tgtEl>
                                          <p:spTgt spid="4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1" st="1"/>
                                            </p:txEl>
                                          </p:spTgt>
                                        </p:tgtEl>
                                        <p:attrNameLst>
                                          <p:attrName>style.visibility</p:attrName>
                                        </p:attrNameLst>
                                      </p:cBhvr>
                                      <p:to>
                                        <p:strVal val="visible"/>
                                      </p:to>
                                    </p:set>
                                    <p:animEffect filter="fade" transition="in">
                                      <p:cBhvr>
                                        <p:cTn dur="1000"/>
                                        <p:tgtEl>
                                          <p:spTgt spid="4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2" st="2"/>
                                            </p:txEl>
                                          </p:spTgt>
                                        </p:tgtEl>
                                        <p:attrNameLst>
                                          <p:attrName>style.visibility</p:attrName>
                                        </p:attrNameLst>
                                      </p:cBhvr>
                                      <p:to>
                                        <p:strVal val="visible"/>
                                      </p:to>
                                    </p:set>
                                    <p:animEffect filter="fade" transition="in">
                                      <p:cBhvr>
                                        <p:cTn dur="1000"/>
                                        <p:tgtEl>
                                          <p:spTgt spid="4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3" st="3"/>
                                            </p:txEl>
                                          </p:spTgt>
                                        </p:tgtEl>
                                        <p:attrNameLst>
                                          <p:attrName>style.visibility</p:attrName>
                                        </p:attrNameLst>
                                      </p:cBhvr>
                                      <p:to>
                                        <p:strVal val="visible"/>
                                      </p:to>
                                    </p:set>
                                    <p:animEffect filter="fade" transition="in">
                                      <p:cBhvr>
                                        <p:cTn dur="1000"/>
                                        <p:tgtEl>
                                          <p:spTgt spid="4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tr"/>
              <a:t>One-shot Learning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Kaynaklar</a:t>
            </a:r>
            <a:endParaRPr/>
          </a:p>
        </p:txBody>
      </p:sp>
      <p:sp>
        <p:nvSpPr>
          <p:cNvPr id="96" name="Google Shape;96;p5"/>
          <p:cNvSpPr txBox="1"/>
          <p:nvPr>
            <p:ph idx="1" type="body"/>
          </p:nvPr>
        </p:nvSpPr>
        <p:spPr>
          <a:xfrm>
            <a:off x="364800" y="3468096"/>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Türkiye</a:t>
            </a:r>
            <a:endParaRPr sz="1100"/>
          </a:p>
        </p:txBody>
      </p:sp>
      <p:pic>
        <p:nvPicPr>
          <p:cNvPr id="97" name="Google Shape;97;p5"/>
          <p:cNvPicPr preferRelativeResize="0"/>
          <p:nvPr/>
        </p:nvPicPr>
        <p:blipFill rotWithShape="1">
          <a:blip r:embed="rId3">
            <a:alphaModFix/>
          </a:blip>
          <a:srcRect b="0" l="0" r="0" t="0"/>
          <a:stretch/>
        </p:blipFill>
        <p:spPr>
          <a:xfrm>
            <a:off x="914200" y="1525817"/>
            <a:ext cx="1516317" cy="151631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98" name="Google Shape;98;p5"/>
          <p:cNvPicPr preferRelativeResize="0"/>
          <p:nvPr/>
        </p:nvPicPr>
        <p:blipFill rotWithShape="1">
          <a:blip r:embed="rId4">
            <a:alphaModFix/>
          </a:blip>
          <a:srcRect b="0" l="0" r="0" t="0"/>
          <a:stretch/>
        </p:blipFill>
        <p:spPr>
          <a:xfrm>
            <a:off x="6713475" y="1212925"/>
            <a:ext cx="1644544" cy="2059976"/>
          </a:xfrm>
          <a:prstGeom prst="rect">
            <a:avLst/>
          </a:prstGeom>
          <a:noFill/>
          <a:ln cap="flat" cmpd="sng" w="38100">
            <a:solidFill>
              <a:schemeClr val="dk1"/>
            </a:solidFill>
            <a:prstDash val="solid"/>
            <a:round/>
            <a:headEnd len="sm" w="sm" type="none"/>
            <a:tailEnd len="sm" w="sm" type="none"/>
          </a:ln>
        </p:spPr>
      </p:pic>
      <p:pic>
        <p:nvPicPr>
          <p:cNvPr id="99" name="Google Shape;99;p5"/>
          <p:cNvPicPr preferRelativeResize="0"/>
          <p:nvPr/>
        </p:nvPicPr>
        <p:blipFill rotWithShape="1">
          <a:blip r:embed="rId5">
            <a:alphaModFix/>
          </a:blip>
          <a:srcRect b="1993" l="7803" r="6623" t="3995"/>
          <a:stretch/>
        </p:blipFill>
        <p:spPr>
          <a:xfrm>
            <a:off x="3790075" y="1255750"/>
            <a:ext cx="1586025" cy="2017150"/>
          </a:xfrm>
          <a:prstGeom prst="rect">
            <a:avLst/>
          </a:prstGeom>
          <a:noFill/>
          <a:ln cap="flat" cmpd="sng" w="38100">
            <a:solidFill>
              <a:schemeClr val="dk1"/>
            </a:solidFill>
            <a:prstDash val="solid"/>
            <a:round/>
            <a:headEnd len="sm" w="sm" type="none"/>
            <a:tailEnd len="sm" w="sm" type="none"/>
          </a:ln>
        </p:spPr>
      </p:pic>
      <p:sp>
        <p:nvSpPr>
          <p:cNvPr id="100" name="Google Shape;100;p5"/>
          <p:cNvSpPr txBox="1"/>
          <p:nvPr>
            <p:ph idx="1" type="body"/>
          </p:nvPr>
        </p:nvSpPr>
        <p:spPr>
          <a:xfrm>
            <a:off x="3264450" y="3468121"/>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a:t>
            </a:r>
            <a:r>
              <a:rPr b="1" lang="tr"/>
              <a:t>with Python</a:t>
            </a:r>
            <a:endParaRPr sz="1100"/>
          </a:p>
        </p:txBody>
      </p:sp>
      <p:sp>
        <p:nvSpPr>
          <p:cNvPr id="101" name="Google Shape;101;p5"/>
          <p:cNvSpPr txBox="1"/>
          <p:nvPr>
            <p:ph idx="1" type="body"/>
          </p:nvPr>
        </p:nvSpPr>
        <p:spPr>
          <a:xfrm>
            <a:off x="6287763" y="3468096"/>
            <a:ext cx="2615100" cy="7032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chemeClr val="dk1"/>
              </a:buClr>
              <a:buSzPts val="1400"/>
              <a:buNone/>
            </a:pPr>
            <a:r>
              <a:rPr b="1" lang="tr" sz="1400"/>
              <a:t>Deep Learning </a:t>
            </a:r>
            <a:r>
              <a:rPr b="1" lang="tr"/>
              <a:t>with PyTorch</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One-shot Learning</a:t>
            </a:r>
            <a:endParaRPr/>
          </a:p>
        </p:txBody>
      </p:sp>
      <p:sp>
        <p:nvSpPr>
          <p:cNvPr id="424" name="Google Shape;424;p50"/>
          <p:cNvSpPr txBox="1"/>
          <p:nvPr>
            <p:ph idx="1" type="body"/>
          </p:nvPr>
        </p:nvSpPr>
        <p:spPr>
          <a:xfrm>
            <a:off x="311700" y="1152475"/>
            <a:ext cx="4593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 sz="1500"/>
              <a:t>Tek seferde öğrenme, her sınıf için bir örneğin (veya çok az sayıda örneğin) verildiği, bir model hazırlamak için kullanılır. </a:t>
            </a:r>
            <a:endParaRPr sz="1500"/>
          </a:p>
          <a:p>
            <a:pPr indent="0" lvl="0" marL="0" rtl="0" algn="l">
              <a:lnSpc>
                <a:spcPct val="115000"/>
              </a:lnSpc>
              <a:spcBef>
                <a:spcPts val="1200"/>
              </a:spcBef>
              <a:spcAft>
                <a:spcPts val="0"/>
              </a:spcAft>
              <a:buSzPts val="1400"/>
              <a:buNone/>
            </a:pPr>
            <a:r>
              <a:rPr lang="tr" sz="1500"/>
              <a:t>One-Shot Learning (Tek seferde öğrenme) çoğunlukla nesne sınıflandırma problemi ile ilgilenir. </a:t>
            </a:r>
            <a:endParaRPr sz="1500"/>
          </a:p>
          <a:p>
            <a:pPr indent="0" lvl="0" marL="0" rtl="0" algn="l">
              <a:lnSpc>
                <a:spcPct val="115000"/>
              </a:lnSpc>
              <a:spcBef>
                <a:spcPts val="1200"/>
              </a:spcBef>
              <a:spcAft>
                <a:spcPts val="1200"/>
              </a:spcAft>
              <a:buSzPts val="1400"/>
              <a:buNone/>
            </a:pPr>
            <a:r>
              <a:rPr lang="tr" sz="1500">
                <a:solidFill>
                  <a:srgbClr val="252525"/>
                </a:solidFill>
              </a:rPr>
              <a:t>Çoğu makine öğrenimi tabanlı nesne sınıflandırma algoritması, yüzlerce görüntü ve çok büyük veri kümeleri üzerinde eğitim gerektirirken, one-shot learning, bir veya yalnızca birkaç eğitim örneğinden nesne kategorileri hakkında bilgi öğrenmeyi amaçlar.</a:t>
            </a:r>
            <a:endParaRPr sz="1500"/>
          </a:p>
        </p:txBody>
      </p:sp>
      <p:pic>
        <p:nvPicPr>
          <p:cNvPr id="425" name="Google Shape;425;p50"/>
          <p:cNvPicPr preferRelativeResize="0"/>
          <p:nvPr/>
        </p:nvPicPr>
        <p:blipFill rotWithShape="1">
          <a:blip r:embed="rId3">
            <a:alphaModFix/>
          </a:blip>
          <a:srcRect b="8316" l="3951" r="3507" t="4324"/>
          <a:stretch/>
        </p:blipFill>
        <p:spPr>
          <a:xfrm>
            <a:off x="4905550" y="1290050"/>
            <a:ext cx="3926751" cy="2563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0" st="0"/>
                                            </p:txEl>
                                          </p:spTgt>
                                        </p:tgtEl>
                                        <p:attrNameLst>
                                          <p:attrName>style.visibility</p:attrName>
                                        </p:attrNameLst>
                                      </p:cBhvr>
                                      <p:to>
                                        <p:strVal val="visible"/>
                                      </p:to>
                                    </p:set>
                                    <p:animEffect filter="fade" transition="in">
                                      <p:cBhvr>
                                        <p:cTn dur="1000"/>
                                        <p:tgtEl>
                                          <p:spTgt spid="4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1" st="1"/>
                                            </p:txEl>
                                          </p:spTgt>
                                        </p:tgtEl>
                                        <p:attrNameLst>
                                          <p:attrName>style.visibility</p:attrName>
                                        </p:attrNameLst>
                                      </p:cBhvr>
                                      <p:to>
                                        <p:strVal val="visible"/>
                                      </p:to>
                                    </p:set>
                                    <p:animEffect filter="fade" transition="in">
                                      <p:cBhvr>
                                        <p:cTn dur="1000"/>
                                        <p:tgtEl>
                                          <p:spTgt spid="4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2" st="2"/>
                                            </p:txEl>
                                          </p:spTgt>
                                        </p:tgtEl>
                                        <p:attrNameLst>
                                          <p:attrName>style.visibility</p:attrName>
                                        </p:attrNameLst>
                                      </p:cBhvr>
                                      <p:to>
                                        <p:strVal val="visible"/>
                                      </p:to>
                                    </p:set>
                                    <p:animEffect filter="fade" transition="in">
                                      <p:cBhvr>
                                        <p:cTn dur="1000"/>
                                        <p:tgtEl>
                                          <p:spTgt spid="42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sz="4800"/>
              <a:t>Nesne Tanıma</a:t>
            </a:r>
            <a:endParaRPr sz="4800"/>
          </a:p>
          <a:p>
            <a:pPr indent="0" lvl="0" marL="0" rtl="0" algn="ctr">
              <a:lnSpc>
                <a:spcPct val="100000"/>
              </a:lnSpc>
              <a:spcBef>
                <a:spcPts val="0"/>
              </a:spcBef>
              <a:spcAft>
                <a:spcPts val="0"/>
              </a:spcAft>
              <a:buSzPts val="3600"/>
              <a:buNone/>
            </a:pPr>
            <a:r>
              <a:rPr lang="tr" sz="4800"/>
              <a:t>(Object Detection)</a:t>
            </a:r>
            <a:endParaRPr sz="4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Nesne Tanıma Nedir?</a:t>
            </a:r>
            <a:endParaRPr/>
          </a:p>
        </p:txBody>
      </p:sp>
      <p:sp>
        <p:nvSpPr>
          <p:cNvPr id="436" name="Google Shape;436;p52"/>
          <p:cNvSpPr txBox="1"/>
          <p:nvPr>
            <p:ph idx="1" type="body"/>
          </p:nvPr>
        </p:nvSpPr>
        <p:spPr>
          <a:xfrm>
            <a:off x="311700" y="1152475"/>
            <a:ext cx="3415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500">
                <a:highlight>
                  <a:srgbClr val="FFFFFF"/>
                </a:highlight>
              </a:rPr>
              <a:t>Nesne algılama yaparak bir görüntüdeki </a:t>
            </a:r>
            <a:r>
              <a:rPr lang="tr" sz="1500">
                <a:highlight>
                  <a:srgbClr val="D0E0E3"/>
                </a:highlight>
              </a:rPr>
              <a:t>sınırlayıcı kutuya</a:t>
            </a:r>
            <a:r>
              <a:rPr lang="tr" sz="1500">
                <a:highlight>
                  <a:srgbClr val="FFFFFF"/>
                </a:highlight>
              </a:rPr>
              <a:t> sahip nesnelerin varlığını ve konumlanmış nesnelerin türlerini veya sınıflarını bulunabilir.</a:t>
            </a:r>
            <a:endParaRPr sz="1500">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tr" sz="1500">
                <a:highlight>
                  <a:srgbClr val="FFFFFF"/>
                </a:highlight>
              </a:rPr>
              <a:t>Girdi:</a:t>
            </a:r>
            <a:r>
              <a:rPr lang="tr" sz="1500">
                <a:highlight>
                  <a:srgbClr val="FFFFFF"/>
                </a:highlight>
              </a:rPr>
              <a:t> Fotoğraf gibi bir veya daha fazla nesne içeren bir görüntü.</a:t>
            </a:r>
            <a:endParaRPr sz="1500">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tr" sz="1500">
                <a:highlight>
                  <a:srgbClr val="FFFFFF"/>
                </a:highlight>
              </a:rPr>
              <a:t>Çıktı: </a:t>
            </a:r>
            <a:r>
              <a:rPr lang="tr" sz="1500">
                <a:highlight>
                  <a:srgbClr val="FFFFFF"/>
                </a:highlight>
              </a:rPr>
              <a:t>Bir veya daha fazla sınırlayıcı kutu ve her sınırlayıcı kutu için bir sınıf etiketi.</a:t>
            </a:r>
            <a:endParaRPr sz="1500">
              <a:highlight>
                <a:srgbClr val="FFFFFF"/>
              </a:highlight>
            </a:endParaRPr>
          </a:p>
          <a:p>
            <a:pPr indent="0" lvl="0" marL="0" rtl="0" algn="l">
              <a:lnSpc>
                <a:spcPct val="115000"/>
              </a:lnSpc>
              <a:spcBef>
                <a:spcPts val="1200"/>
              </a:spcBef>
              <a:spcAft>
                <a:spcPts val="1200"/>
              </a:spcAft>
              <a:buSzPts val="1400"/>
              <a:buNone/>
            </a:pPr>
            <a:r>
              <a:t/>
            </a:r>
            <a:endParaRPr sz="1500">
              <a:highlight>
                <a:srgbClr val="FFFFFF"/>
              </a:highlight>
            </a:endParaRPr>
          </a:p>
        </p:txBody>
      </p:sp>
      <p:pic>
        <p:nvPicPr>
          <p:cNvPr id="437" name="Google Shape;437;p52"/>
          <p:cNvPicPr preferRelativeResize="0"/>
          <p:nvPr/>
        </p:nvPicPr>
        <p:blipFill rotWithShape="1">
          <a:blip r:embed="rId3">
            <a:alphaModFix/>
          </a:blip>
          <a:srcRect b="0" l="0" r="0" t="0"/>
          <a:stretch/>
        </p:blipFill>
        <p:spPr>
          <a:xfrm>
            <a:off x="3773225" y="1447513"/>
            <a:ext cx="5059076" cy="224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animEffect filter="fade" transition="in">
                                      <p:cBhvr>
                                        <p:cTn dur="1000"/>
                                        <p:tgtEl>
                                          <p:spTgt spid="4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animEffect filter="fade" transition="in">
                                      <p:cBhvr>
                                        <p:cTn dur="1000"/>
                                        <p:tgtEl>
                                          <p:spTgt spid="4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2" st="2"/>
                                            </p:txEl>
                                          </p:spTgt>
                                        </p:tgtEl>
                                        <p:attrNameLst>
                                          <p:attrName>style.visibility</p:attrName>
                                        </p:attrNameLst>
                                      </p:cBhvr>
                                      <p:to>
                                        <p:strVal val="visible"/>
                                      </p:to>
                                    </p:set>
                                    <p:animEffect filter="fade" transition="in">
                                      <p:cBhvr>
                                        <p:cTn dur="1000"/>
                                        <p:tgtEl>
                                          <p:spTgt spid="4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3" st="3"/>
                                            </p:txEl>
                                          </p:spTgt>
                                        </p:tgtEl>
                                        <p:attrNameLst>
                                          <p:attrName>style.visibility</p:attrName>
                                        </p:attrNameLst>
                                      </p:cBhvr>
                                      <p:to>
                                        <p:strVal val="visible"/>
                                      </p:to>
                                    </p:set>
                                    <p:animEffect filter="fade" transition="in">
                                      <p:cBhvr>
                                        <p:cTn dur="1000"/>
                                        <p:tgtEl>
                                          <p:spTgt spid="4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Nesne Tanıma ve Kullanım Alanları</a:t>
            </a:r>
            <a:endParaRPr/>
          </a:p>
        </p:txBody>
      </p:sp>
      <p:sp>
        <p:nvSpPr>
          <p:cNvPr id="443" name="Google Shape;443;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800"/>
              </a:spcBef>
              <a:spcAft>
                <a:spcPts val="0"/>
              </a:spcAft>
              <a:buSzPts val="1400"/>
              <a:buFont typeface="Times New Roman"/>
              <a:buChar char="●"/>
            </a:pPr>
            <a:r>
              <a:rPr b="1" lang="tr">
                <a:highlight>
                  <a:srgbClr val="FFFFFF"/>
                </a:highlight>
              </a:rPr>
              <a:t>Reklamcılık: </a:t>
            </a:r>
            <a:br>
              <a:rPr lang="tr">
                <a:highlight>
                  <a:srgbClr val="FFFFFF"/>
                </a:highlight>
              </a:rPr>
            </a:br>
            <a:r>
              <a:rPr lang="tr">
                <a:highlight>
                  <a:srgbClr val="FFFFFF"/>
                </a:highlight>
              </a:rPr>
              <a:t>Brand &amp; Logo detection, Human Behavior Analysis</a:t>
            </a:r>
            <a:endParaRPr>
              <a:highlight>
                <a:srgbClr val="FFFFFF"/>
              </a:highlight>
            </a:endParaRPr>
          </a:p>
          <a:p>
            <a:pPr indent="-317500" lvl="0" marL="457200" rtl="0" algn="l">
              <a:lnSpc>
                <a:spcPct val="115000"/>
              </a:lnSpc>
              <a:spcBef>
                <a:spcPts val="0"/>
              </a:spcBef>
              <a:spcAft>
                <a:spcPts val="0"/>
              </a:spcAft>
              <a:buSzPts val="1400"/>
              <a:buFont typeface="Times New Roman"/>
              <a:buChar char="●"/>
            </a:pPr>
            <a:r>
              <a:rPr b="1" lang="tr">
                <a:highlight>
                  <a:srgbClr val="FFFFFF"/>
                </a:highlight>
              </a:rPr>
              <a:t>Otonom Sürüş: </a:t>
            </a:r>
            <a:br>
              <a:rPr lang="tr">
                <a:highlight>
                  <a:srgbClr val="FFFFFF"/>
                </a:highlight>
              </a:rPr>
            </a:br>
            <a:r>
              <a:rPr lang="tr">
                <a:highlight>
                  <a:srgbClr val="FFFFFF"/>
                </a:highlight>
              </a:rPr>
              <a:t>Pedestrian Detection, Traffic Light Detection</a:t>
            </a:r>
            <a:endParaRPr>
              <a:highlight>
                <a:srgbClr val="FFFFFF"/>
              </a:highlight>
            </a:endParaRPr>
          </a:p>
          <a:p>
            <a:pPr indent="-317500" lvl="0" marL="457200" rtl="0" algn="l">
              <a:lnSpc>
                <a:spcPct val="115000"/>
              </a:lnSpc>
              <a:spcBef>
                <a:spcPts val="0"/>
              </a:spcBef>
              <a:spcAft>
                <a:spcPts val="0"/>
              </a:spcAft>
              <a:buSzPts val="1400"/>
              <a:buFont typeface="Times New Roman"/>
              <a:buChar char="●"/>
            </a:pPr>
            <a:r>
              <a:rPr b="1" lang="tr">
                <a:highlight>
                  <a:srgbClr val="FFFFFF"/>
                </a:highlight>
              </a:rPr>
              <a:t>Defense &amp; Space Exploration: </a:t>
            </a:r>
            <a:br>
              <a:rPr lang="tr">
                <a:highlight>
                  <a:srgbClr val="FFFFFF"/>
                </a:highlight>
              </a:rPr>
            </a:br>
            <a:r>
              <a:rPr lang="tr">
                <a:highlight>
                  <a:srgbClr val="FFFFFF"/>
                </a:highlight>
              </a:rPr>
              <a:t>Remote Sensing Target Detection</a:t>
            </a:r>
            <a:endParaRPr>
              <a:highlight>
                <a:srgbClr val="FFFFFF"/>
              </a:highlight>
            </a:endParaRPr>
          </a:p>
          <a:p>
            <a:pPr indent="-317500" lvl="0" marL="457200" rtl="0" algn="l">
              <a:lnSpc>
                <a:spcPct val="115000"/>
              </a:lnSpc>
              <a:spcBef>
                <a:spcPts val="0"/>
              </a:spcBef>
              <a:spcAft>
                <a:spcPts val="0"/>
              </a:spcAft>
              <a:buSzPts val="1400"/>
              <a:buFont typeface="Times New Roman"/>
              <a:buChar char="●"/>
            </a:pPr>
            <a:r>
              <a:rPr b="1" lang="tr">
                <a:highlight>
                  <a:srgbClr val="FFFFFF"/>
                </a:highlight>
              </a:rPr>
              <a:t>Sağlık: </a:t>
            </a:r>
            <a:br>
              <a:rPr lang="tr">
                <a:highlight>
                  <a:srgbClr val="FFFFFF"/>
                </a:highlight>
              </a:rPr>
            </a:br>
            <a:r>
              <a:rPr lang="tr">
                <a:highlight>
                  <a:srgbClr val="FFFFFF"/>
                </a:highlight>
              </a:rPr>
              <a:t>Medical Imaging &amp; Diagnostics</a:t>
            </a:r>
            <a:endParaRPr>
              <a:highlight>
                <a:srgbClr val="FFFFFF"/>
              </a:highlight>
            </a:endParaRPr>
          </a:p>
          <a:p>
            <a:pPr indent="-317500" lvl="0" marL="457200" rtl="0" algn="l">
              <a:lnSpc>
                <a:spcPct val="115000"/>
              </a:lnSpc>
              <a:spcBef>
                <a:spcPts val="0"/>
              </a:spcBef>
              <a:spcAft>
                <a:spcPts val="0"/>
              </a:spcAft>
              <a:buSzPts val="1400"/>
              <a:buFont typeface="Times New Roman"/>
              <a:buChar char="●"/>
            </a:pPr>
            <a:r>
              <a:rPr b="1" lang="tr">
                <a:highlight>
                  <a:srgbClr val="FFFFFF"/>
                </a:highlight>
              </a:rPr>
              <a:t>Robotik: </a:t>
            </a:r>
            <a:br>
              <a:rPr lang="tr">
                <a:highlight>
                  <a:srgbClr val="FFFFFF"/>
                </a:highlight>
              </a:rPr>
            </a:br>
            <a:r>
              <a:rPr lang="tr">
                <a:highlight>
                  <a:srgbClr val="FFFFFF"/>
                </a:highlight>
              </a:rPr>
              <a:t>Robot Vision &amp; Manipulation</a:t>
            </a:r>
            <a:endParaRPr>
              <a:highlight>
                <a:srgbClr val="FFFFFF"/>
              </a:highlight>
            </a:endParaRPr>
          </a:p>
          <a:p>
            <a:pPr indent="-317500" lvl="0" marL="457200" rtl="0" algn="l">
              <a:lnSpc>
                <a:spcPct val="115000"/>
              </a:lnSpc>
              <a:spcBef>
                <a:spcPts val="0"/>
              </a:spcBef>
              <a:spcAft>
                <a:spcPts val="0"/>
              </a:spcAft>
              <a:buSzPts val="1400"/>
              <a:buFont typeface="Times New Roman"/>
              <a:buChar char="●"/>
            </a:pPr>
            <a:r>
              <a:rPr b="1" lang="tr">
                <a:highlight>
                  <a:srgbClr val="FFFFFF"/>
                </a:highlight>
              </a:rPr>
              <a:t>Güvenlik:</a:t>
            </a:r>
            <a:r>
              <a:rPr lang="tr">
                <a:highlight>
                  <a:srgbClr val="FFFFFF"/>
                </a:highlight>
              </a:rPr>
              <a:t> </a:t>
            </a:r>
            <a:br>
              <a:rPr lang="tr">
                <a:highlight>
                  <a:srgbClr val="FFFFFF"/>
                </a:highlight>
              </a:rPr>
            </a:br>
            <a:r>
              <a:rPr lang="tr">
                <a:highlight>
                  <a:srgbClr val="FFFFFF"/>
                </a:highlight>
              </a:rPr>
              <a:t>Video Surveillance, Traffic Monitoring</a:t>
            </a:r>
            <a:endParaRPr/>
          </a:p>
        </p:txBody>
      </p:sp>
      <p:pic>
        <p:nvPicPr>
          <p:cNvPr id="444" name="Google Shape;444;p53"/>
          <p:cNvPicPr preferRelativeResize="0"/>
          <p:nvPr/>
        </p:nvPicPr>
        <p:blipFill rotWithShape="1">
          <a:blip r:embed="rId3">
            <a:alphaModFix/>
          </a:blip>
          <a:srcRect b="0" l="0" r="0" t="0"/>
          <a:stretch/>
        </p:blipFill>
        <p:spPr>
          <a:xfrm>
            <a:off x="5111600" y="1812686"/>
            <a:ext cx="3720700" cy="209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tr"/>
              <a:t>Nesne Tanıma Mimarileri</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tr" sz="2420"/>
              <a:t>Nesne Tanıma Mimarileri</a:t>
            </a:r>
            <a:endParaRPr sz="2420"/>
          </a:p>
        </p:txBody>
      </p:sp>
      <p:sp>
        <p:nvSpPr>
          <p:cNvPr id="455" name="Google Shape;455;p55"/>
          <p:cNvSpPr txBox="1"/>
          <p:nvPr>
            <p:ph idx="1" type="body"/>
          </p:nvPr>
        </p:nvSpPr>
        <p:spPr>
          <a:xfrm>
            <a:off x="311700" y="1232925"/>
            <a:ext cx="4086000" cy="3097800"/>
          </a:xfrm>
          <a:prstGeom prst="rect">
            <a:avLst/>
          </a:prstGeom>
          <a:noFill/>
          <a:ln>
            <a:noFill/>
          </a:ln>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Century"/>
              <a:buChar char="●"/>
            </a:pPr>
            <a:r>
              <a:rPr lang="tr" sz="1500"/>
              <a:t>R-CNN</a:t>
            </a:r>
            <a:endParaRPr sz="1500"/>
          </a:p>
          <a:p>
            <a:pPr indent="-323850" lvl="0" marL="457200" rtl="0" algn="l">
              <a:lnSpc>
                <a:spcPct val="150000"/>
              </a:lnSpc>
              <a:spcBef>
                <a:spcPts val="0"/>
              </a:spcBef>
              <a:spcAft>
                <a:spcPts val="0"/>
              </a:spcAft>
              <a:buSzPts val="1500"/>
              <a:buFont typeface="Century"/>
              <a:buChar char="●"/>
            </a:pPr>
            <a:r>
              <a:rPr lang="tr" sz="1500"/>
              <a:t>Fast R-CNN</a:t>
            </a:r>
            <a:endParaRPr sz="1500"/>
          </a:p>
          <a:p>
            <a:pPr indent="-323850" lvl="0" marL="457200" rtl="0" algn="l">
              <a:lnSpc>
                <a:spcPct val="150000"/>
              </a:lnSpc>
              <a:spcBef>
                <a:spcPts val="0"/>
              </a:spcBef>
              <a:spcAft>
                <a:spcPts val="0"/>
              </a:spcAft>
              <a:buSzPts val="1500"/>
              <a:buFont typeface="Century"/>
              <a:buChar char="●"/>
            </a:pPr>
            <a:r>
              <a:rPr lang="tr" sz="1500"/>
              <a:t>Faster R-CNN</a:t>
            </a:r>
            <a:endParaRPr sz="1500"/>
          </a:p>
          <a:p>
            <a:pPr indent="-323850" lvl="0" marL="457200" rtl="0" algn="l">
              <a:lnSpc>
                <a:spcPct val="150000"/>
              </a:lnSpc>
              <a:spcBef>
                <a:spcPts val="0"/>
              </a:spcBef>
              <a:spcAft>
                <a:spcPts val="0"/>
              </a:spcAft>
              <a:buSzPts val="1500"/>
              <a:buFont typeface="Century"/>
              <a:buChar char="●"/>
            </a:pPr>
            <a:r>
              <a:rPr lang="tr" sz="1500"/>
              <a:t>YOLO</a:t>
            </a:r>
            <a:endParaRPr sz="1500"/>
          </a:p>
          <a:p>
            <a:pPr indent="-323850" lvl="0" marL="457200" rtl="0" algn="l">
              <a:lnSpc>
                <a:spcPct val="150000"/>
              </a:lnSpc>
              <a:spcBef>
                <a:spcPts val="0"/>
              </a:spcBef>
              <a:spcAft>
                <a:spcPts val="0"/>
              </a:spcAft>
              <a:buSzPts val="1500"/>
              <a:buFont typeface="Century"/>
              <a:buChar char="●"/>
            </a:pPr>
            <a:r>
              <a:rPr lang="tr" sz="1500"/>
              <a:t>SSD</a:t>
            </a:r>
            <a:endParaRPr sz="1500"/>
          </a:p>
          <a:p>
            <a:pPr indent="-323850" lvl="0" marL="457200" rtl="0" algn="l">
              <a:lnSpc>
                <a:spcPct val="150000"/>
              </a:lnSpc>
              <a:spcBef>
                <a:spcPts val="0"/>
              </a:spcBef>
              <a:spcAft>
                <a:spcPts val="0"/>
              </a:spcAft>
              <a:buSzPts val="1500"/>
              <a:buFont typeface="Century"/>
              <a:buChar char="●"/>
            </a:pPr>
            <a:r>
              <a:rPr lang="tr" sz="1500"/>
              <a:t>RefineNet</a:t>
            </a:r>
            <a:endParaRPr sz="1500"/>
          </a:p>
          <a:p>
            <a:pPr indent="-323850" lvl="0" marL="457200" rtl="0" algn="l">
              <a:lnSpc>
                <a:spcPct val="150000"/>
              </a:lnSpc>
              <a:spcBef>
                <a:spcPts val="0"/>
              </a:spcBef>
              <a:spcAft>
                <a:spcPts val="0"/>
              </a:spcAft>
              <a:buSzPts val="1500"/>
              <a:buFont typeface="Century"/>
              <a:buChar char="●"/>
            </a:pPr>
            <a:r>
              <a:rPr lang="tr" sz="1500"/>
              <a:t>RefineDet</a:t>
            </a:r>
            <a:endParaRPr sz="1500"/>
          </a:p>
          <a:p>
            <a:pPr indent="0" lvl="0" marL="0" rtl="0" algn="l">
              <a:lnSpc>
                <a:spcPct val="150000"/>
              </a:lnSpc>
              <a:spcBef>
                <a:spcPts val="0"/>
              </a:spcBef>
              <a:spcAft>
                <a:spcPts val="0"/>
              </a:spcAft>
              <a:buSzPts val="1400"/>
              <a:buNone/>
            </a:pPr>
            <a:r>
              <a:t/>
            </a:r>
            <a:endParaRPr b="1" sz="1500"/>
          </a:p>
        </p:txBody>
      </p:sp>
      <p:pic>
        <p:nvPicPr>
          <p:cNvPr id="456" name="Google Shape;456;p55"/>
          <p:cNvPicPr preferRelativeResize="0"/>
          <p:nvPr/>
        </p:nvPicPr>
        <p:blipFill rotWithShape="1">
          <a:blip r:embed="rId3">
            <a:alphaModFix/>
          </a:blip>
          <a:srcRect b="0" l="0" r="0" t="0"/>
          <a:stretch/>
        </p:blipFill>
        <p:spPr>
          <a:xfrm>
            <a:off x="3914412" y="1232925"/>
            <a:ext cx="4715538" cy="309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Faster R-CNN</a:t>
            </a:r>
            <a:endParaRPr/>
          </a:p>
        </p:txBody>
      </p:sp>
      <p:sp>
        <p:nvSpPr>
          <p:cNvPr id="462" name="Google Shape;462;p56"/>
          <p:cNvSpPr txBox="1"/>
          <p:nvPr>
            <p:ph idx="1" type="body"/>
          </p:nvPr>
        </p:nvSpPr>
        <p:spPr>
          <a:xfrm>
            <a:off x="311700" y="1152475"/>
            <a:ext cx="40395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highlight>
                  <a:srgbClr val="C9DAF8"/>
                </a:highlight>
              </a:rPr>
              <a:t>Region Propasal Network</a:t>
            </a:r>
            <a:r>
              <a:rPr lang="tr" sz="1500"/>
              <a:t> algoritmasını kullanarak bölgeler oluşturur</a:t>
            </a:r>
            <a:endParaRPr sz="1500"/>
          </a:p>
          <a:p>
            <a:pPr indent="-323850" lvl="0" marL="457200" rtl="0" algn="l">
              <a:lnSpc>
                <a:spcPct val="115000"/>
              </a:lnSpc>
              <a:spcBef>
                <a:spcPts val="1200"/>
              </a:spcBef>
              <a:spcAft>
                <a:spcPts val="0"/>
              </a:spcAft>
              <a:buSzPts val="1500"/>
              <a:buChar char="●"/>
            </a:pPr>
            <a:r>
              <a:rPr lang="tr" sz="1500"/>
              <a:t>Her bölgede nesne olduğunu varsayarak işlem yapar ve bölgelere tarafsız puanlar atar</a:t>
            </a:r>
            <a:endParaRPr sz="1500"/>
          </a:p>
          <a:p>
            <a:pPr indent="-323850" lvl="0" marL="457200" rtl="0" algn="l">
              <a:lnSpc>
                <a:spcPct val="115000"/>
              </a:lnSpc>
              <a:spcBef>
                <a:spcPts val="1000"/>
              </a:spcBef>
              <a:spcAft>
                <a:spcPts val="0"/>
              </a:spcAft>
              <a:buSzPts val="1500"/>
              <a:buChar char="●"/>
            </a:pPr>
            <a:r>
              <a:rPr lang="tr" sz="1500"/>
              <a:t>Bu işlemleri yaparken yoğunluk, renk, pixel sırası gibi kriterlere bakar</a:t>
            </a:r>
            <a:endParaRPr sz="1500"/>
          </a:p>
          <a:p>
            <a:pPr indent="-323850" lvl="0" marL="457200" rtl="0" algn="l">
              <a:lnSpc>
                <a:spcPct val="115000"/>
              </a:lnSpc>
              <a:spcBef>
                <a:spcPts val="1000"/>
              </a:spcBef>
              <a:spcAft>
                <a:spcPts val="1200"/>
              </a:spcAft>
              <a:buSzPts val="1500"/>
              <a:buChar char="●"/>
            </a:pPr>
            <a:r>
              <a:rPr lang="tr" sz="1500"/>
              <a:t>ReLu aktivasyon fonksiyonu kullanarak Özellik Haritası çıkartır</a:t>
            </a:r>
            <a:endParaRPr sz="1500"/>
          </a:p>
        </p:txBody>
      </p:sp>
      <p:pic>
        <p:nvPicPr>
          <p:cNvPr id="463" name="Google Shape;463;p56"/>
          <p:cNvPicPr preferRelativeResize="0"/>
          <p:nvPr/>
        </p:nvPicPr>
        <p:blipFill rotWithShape="1">
          <a:blip r:embed="rId3">
            <a:alphaModFix/>
          </a:blip>
          <a:srcRect b="2525" l="0" r="0" t="4268"/>
          <a:stretch/>
        </p:blipFill>
        <p:spPr>
          <a:xfrm>
            <a:off x="4351100" y="1116088"/>
            <a:ext cx="4481201" cy="3489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animEffect filter="fade" transition="in">
                                      <p:cBhvr>
                                        <p:cTn dur="1000"/>
                                        <p:tgtEl>
                                          <p:spTgt spid="4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animEffect filter="fade" transition="in">
                                      <p:cBhvr>
                                        <p:cTn dur="1000"/>
                                        <p:tgtEl>
                                          <p:spTgt spid="4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animEffect filter="fade" transition="in">
                                      <p:cBhvr>
                                        <p:cTn dur="1000"/>
                                        <p:tgtEl>
                                          <p:spTgt spid="4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animEffect filter="fade" transition="in">
                                      <p:cBhvr>
                                        <p:cTn dur="1000"/>
                                        <p:tgtEl>
                                          <p:spTgt spid="4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YOLO (You Only Look Once)</a:t>
            </a:r>
            <a:endParaRPr/>
          </a:p>
        </p:txBody>
      </p:sp>
      <p:sp>
        <p:nvSpPr>
          <p:cNvPr id="469" name="Google Shape;469;p57"/>
          <p:cNvSpPr txBox="1"/>
          <p:nvPr>
            <p:ph idx="1" type="body"/>
          </p:nvPr>
        </p:nvSpPr>
        <p:spPr>
          <a:xfrm>
            <a:off x="311700" y="1152475"/>
            <a:ext cx="37668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t>Açılımı “Sadece Bir Kez Bak” olan YOLO algoritması; nesne tespitini tek seferde yapabilen, hızlı bir algoritmadır</a:t>
            </a:r>
            <a:endParaRPr sz="1500"/>
          </a:p>
          <a:p>
            <a:pPr indent="-323850" lvl="0" marL="457200" rtl="0" algn="l">
              <a:lnSpc>
                <a:spcPct val="115000"/>
              </a:lnSpc>
              <a:spcBef>
                <a:spcPts val="1200"/>
              </a:spcBef>
              <a:spcAft>
                <a:spcPts val="0"/>
              </a:spcAft>
              <a:buSzPts val="1500"/>
              <a:buChar char="●"/>
            </a:pPr>
            <a:r>
              <a:rPr lang="tr" sz="1500"/>
              <a:t>YOLO algoritması, görüntüyü gridler aracılığıyla bakarak tarama yapar</a:t>
            </a:r>
            <a:endParaRPr sz="1500"/>
          </a:p>
          <a:p>
            <a:pPr indent="-323850" lvl="0" marL="457200" rtl="0" algn="l">
              <a:lnSpc>
                <a:spcPct val="115000"/>
              </a:lnSpc>
              <a:spcBef>
                <a:spcPts val="1000"/>
              </a:spcBef>
              <a:spcAft>
                <a:spcPts val="1200"/>
              </a:spcAft>
              <a:buSzPts val="1500"/>
              <a:buChar char="●"/>
            </a:pPr>
            <a:r>
              <a:rPr lang="tr" sz="1500"/>
              <a:t>Nesneleri ve nesne koordinatlarını aynı anda ve tek seferde belirleyebilir</a:t>
            </a:r>
            <a:endParaRPr sz="1500"/>
          </a:p>
        </p:txBody>
      </p:sp>
      <p:pic>
        <p:nvPicPr>
          <p:cNvPr id="470" name="Google Shape;470;p57"/>
          <p:cNvPicPr preferRelativeResize="0"/>
          <p:nvPr/>
        </p:nvPicPr>
        <p:blipFill rotWithShape="1">
          <a:blip r:embed="rId3">
            <a:alphaModFix/>
          </a:blip>
          <a:srcRect b="0" l="0" r="0" t="0"/>
          <a:stretch/>
        </p:blipFill>
        <p:spPr>
          <a:xfrm>
            <a:off x="4319725" y="1272025"/>
            <a:ext cx="4512575" cy="286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2380"/>
              <a:buFont typeface="Arial"/>
              <a:buNone/>
            </a:pPr>
            <a:r>
              <a:rPr lang="tr" sz="2100"/>
              <a:t>SSD - Single Shot Detector</a:t>
            </a:r>
            <a:endParaRPr/>
          </a:p>
          <a:p>
            <a:pPr indent="0" lvl="0" marL="0" rtl="0" algn="l">
              <a:lnSpc>
                <a:spcPct val="100000"/>
              </a:lnSpc>
              <a:spcBef>
                <a:spcPts val="0"/>
              </a:spcBef>
              <a:spcAft>
                <a:spcPts val="0"/>
              </a:spcAft>
              <a:buSzPct val="111111"/>
              <a:buNone/>
            </a:pPr>
            <a:r>
              <a:t/>
            </a:r>
            <a:endParaRPr/>
          </a:p>
        </p:txBody>
      </p:sp>
      <p:sp>
        <p:nvSpPr>
          <p:cNvPr id="476" name="Google Shape;476;p58"/>
          <p:cNvSpPr txBox="1"/>
          <p:nvPr>
            <p:ph idx="1" type="body"/>
          </p:nvPr>
        </p:nvSpPr>
        <p:spPr>
          <a:xfrm>
            <a:off x="311700" y="1152475"/>
            <a:ext cx="34455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t>Özellik haritası çıkartıp ardından nesneleri algılamak için Evrişim filtreleri uygular</a:t>
            </a:r>
            <a:endParaRPr sz="1500"/>
          </a:p>
          <a:p>
            <a:pPr indent="-323850" lvl="0" marL="457200" rtl="0" algn="l">
              <a:lnSpc>
                <a:spcPct val="115000"/>
              </a:lnSpc>
              <a:spcBef>
                <a:spcPts val="1200"/>
              </a:spcBef>
              <a:spcAft>
                <a:spcPts val="0"/>
              </a:spcAft>
              <a:buSzPts val="1500"/>
              <a:buChar char="●"/>
            </a:pPr>
            <a:r>
              <a:rPr lang="tr" sz="1500"/>
              <a:t>SSD’de yüksek doğruluk ile algılamanın sebebi, farklı en boy oranlarına sahip birden çok kutu kullanılmasıdır</a:t>
            </a:r>
            <a:endParaRPr sz="1500"/>
          </a:p>
          <a:p>
            <a:pPr indent="-323850" lvl="0" marL="457200" rtl="0" algn="l">
              <a:lnSpc>
                <a:spcPct val="115000"/>
              </a:lnSpc>
              <a:spcBef>
                <a:spcPts val="1200"/>
              </a:spcBef>
              <a:spcAft>
                <a:spcPts val="1200"/>
              </a:spcAft>
              <a:buSzPts val="1500"/>
              <a:buChar char="●"/>
            </a:pPr>
            <a:r>
              <a:rPr lang="tr" sz="1500"/>
              <a:t>Sınırlayıcı kutu, konumlarındaki nesne kategorilerini tahmin etmek için giderek azalan bir evrişim filtresi içerir</a:t>
            </a:r>
            <a:endParaRPr sz="1500"/>
          </a:p>
        </p:txBody>
      </p:sp>
      <p:pic>
        <p:nvPicPr>
          <p:cNvPr id="477" name="Google Shape;477;p58"/>
          <p:cNvPicPr preferRelativeResize="0"/>
          <p:nvPr/>
        </p:nvPicPr>
        <p:blipFill rotWithShape="1">
          <a:blip r:embed="rId3">
            <a:alphaModFix/>
          </a:blip>
          <a:srcRect b="0" l="0" r="0" t="0"/>
          <a:stretch/>
        </p:blipFill>
        <p:spPr>
          <a:xfrm>
            <a:off x="3622825" y="1694175"/>
            <a:ext cx="5209475" cy="1755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animEffect filter="fade" transition="in">
                                      <p:cBhvr>
                                        <p:cTn dur="1000"/>
                                        <p:tgtEl>
                                          <p:spTgt spid="4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animEffect filter="fade" transition="in">
                                      <p:cBhvr>
                                        <p:cTn dur="1000"/>
                                        <p:tgtEl>
                                          <p:spTgt spid="4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2" st="2"/>
                                            </p:txEl>
                                          </p:spTgt>
                                        </p:tgtEl>
                                        <p:attrNameLst>
                                          <p:attrName>style.visibility</p:attrName>
                                        </p:attrNameLst>
                                      </p:cBhvr>
                                      <p:to>
                                        <p:strVal val="visible"/>
                                      </p:to>
                                    </p:set>
                                    <p:animEffect filter="fade" transition="in">
                                      <p:cBhvr>
                                        <p:cTn dur="1000"/>
                                        <p:tgtEl>
                                          <p:spTgt spid="47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tr"/>
              <a:t>Nesne Tanıma Datasetleri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sz="4800"/>
              <a:t>Görüntü İşleme ve </a:t>
            </a:r>
            <a:endParaRPr sz="4800"/>
          </a:p>
          <a:p>
            <a:pPr indent="0" lvl="0" marL="0" rtl="0" algn="ctr">
              <a:lnSpc>
                <a:spcPct val="100000"/>
              </a:lnSpc>
              <a:spcBef>
                <a:spcPts val="0"/>
              </a:spcBef>
              <a:spcAft>
                <a:spcPts val="0"/>
              </a:spcAft>
              <a:buSzPts val="3600"/>
              <a:buNone/>
            </a:pPr>
            <a:r>
              <a:rPr lang="tr" sz="4800"/>
              <a:t>Bilgisayarlı Görü</a:t>
            </a:r>
            <a:endParaRPr sz="4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sz="2400"/>
              <a:t>COCO</a:t>
            </a:r>
            <a:endParaRPr sz="2400"/>
          </a:p>
        </p:txBody>
      </p:sp>
      <p:sp>
        <p:nvSpPr>
          <p:cNvPr id="488" name="Google Shape;488;p60"/>
          <p:cNvSpPr txBox="1"/>
          <p:nvPr>
            <p:ph idx="1" type="body"/>
          </p:nvPr>
        </p:nvSpPr>
        <p:spPr>
          <a:xfrm>
            <a:off x="311700" y="1152475"/>
            <a:ext cx="43791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tr" sz="1500"/>
              <a:t>COCO, büyük ölçekli bir nesne algılama, segmentasyon ve görsel veri kümesidir.</a:t>
            </a:r>
            <a:endParaRPr sz="1500"/>
          </a:p>
          <a:p>
            <a:pPr indent="-323850" lvl="0" marL="457200" rtl="0" algn="just">
              <a:lnSpc>
                <a:spcPct val="150000"/>
              </a:lnSpc>
              <a:spcBef>
                <a:spcPts val="1200"/>
              </a:spcBef>
              <a:spcAft>
                <a:spcPts val="0"/>
              </a:spcAft>
              <a:buSzPts val="1500"/>
              <a:buChar char="●"/>
            </a:pPr>
            <a:r>
              <a:rPr lang="tr" sz="1500"/>
              <a:t>330K görsel (&gt;200K etiketlenmiş)</a:t>
            </a:r>
            <a:endParaRPr sz="1500"/>
          </a:p>
          <a:p>
            <a:pPr indent="-323850" lvl="0" marL="457200" rtl="0" algn="just">
              <a:lnSpc>
                <a:spcPct val="150000"/>
              </a:lnSpc>
              <a:spcBef>
                <a:spcPts val="0"/>
              </a:spcBef>
              <a:spcAft>
                <a:spcPts val="0"/>
              </a:spcAft>
              <a:buSzPts val="1500"/>
              <a:buChar char="●"/>
            </a:pPr>
            <a:r>
              <a:rPr lang="tr" sz="1500"/>
              <a:t>1.5 milyon nesne örneği</a:t>
            </a:r>
            <a:endParaRPr sz="1500"/>
          </a:p>
          <a:p>
            <a:pPr indent="-323850" lvl="0" marL="457200" rtl="0" algn="just">
              <a:lnSpc>
                <a:spcPct val="150000"/>
              </a:lnSpc>
              <a:spcBef>
                <a:spcPts val="0"/>
              </a:spcBef>
              <a:spcAft>
                <a:spcPts val="0"/>
              </a:spcAft>
              <a:buSzPts val="1500"/>
              <a:buChar char="●"/>
            </a:pPr>
            <a:r>
              <a:rPr lang="tr" sz="1500"/>
              <a:t>80 nesne kategorisi</a:t>
            </a:r>
            <a:endParaRPr sz="1500"/>
          </a:p>
          <a:p>
            <a:pPr indent="-323850" lvl="0" marL="457200" rtl="0" algn="just">
              <a:lnSpc>
                <a:spcPct val="150000"/>
              </a:lnSpc>
              <a:spcBef>
                <a:spcPts val="0"/>
              </a:spcBef>
              <a:spcAft>
                <a:spcPts val="0"/>
              </a:spcAft>
              <a:buSzPts val="1500"/>
              <a:buChar char="●"/>
            </a:pPr>
            <a:r>
              <a:rPr lang="tr" sz="1500"/>
              <a:t>91 eşya kategorisi</a:t>
            </a:r>
            <a:endParaRPr sz="1500"/>
          </a:p>
          <a:p>
            <a:pPr indent="-323850" lvl="0" marL="457200" rtl="0" algn="just">
              <a:lnSpc>
                <a:spcPct val="150000"/>
              </a:lnSpc>
              <a:spcBef>
                <a:spcPts val="0"/>
              </a:spcBef>
              <a:spcAft>
                <a:spcPts val="0"/>
              </a:spcAft>
              <a:buSzPts val="1500"/>
              <a:buChar char="●"/>
            </a:pPr>
            <a:r>
              <a:rPr lang="tr" sz="1500"/>
              <a:t>Verileri tutarken JSON formatı kullanır</a:t>
            </a:r>
            <a:endParaRPr sz="1500"/>
          </a:p>
        </p:txBody>
      </p:sp>
      <p:pic>
        <p:nvPicPr>
          <p:cNvPr id="489" name="Google Shape;489;p60"/>
          <p:cNvPicPr preferRelativeResize="0"/>
          <p:nvPr>
            <p:ph idx="1" type="body"/>
          </p:nvPr>
        </p:nvPicPr>
        <p:blipFill rotWithShape="1">
          <a:blip r:embed="rId3">
            <a:alphaModFix/>
          </a:blip>
          <a:srcRect b="0" l="0" r="0" t="0"/>
          <a:stretch/>
        </p:blipFill>
        <p:spPr>
          <a:xfrm>
            <a:off x="4842000" y="1207525"/>
            <a:ext cx="3990300" cy="1234800"/>
          </a:xfrm>
          <a:prstGeom prst="rect">
            <a:avLst/>
          </a:prstGeom>
          <a:noFill/>
          <a:ln>
            <a:noFill/>
          </a:ln>
        </p:spPr>
      </p:pic>
      <p:pic>
        <p:nvPicPr>
          <p:cNvPr id="490" name="Google Shape;490;p60"/>
          <p:cNvPicPr preferRelativeResize="0"/>
          <p:nvPr/>
        </p:nvPicPr>
        <p:blipFill rotWithShape="1">
          <a:blip r:embed="rId4">
            <a:alphaModFix/>
          </a:blip>
          <a:srcRect b="0" l="0" r="0" t="0"/>
          <a:stretch/>
        </p:blipFill>
        <p:spPr>
          <a:xfrm>
            <a:off x="5448775" y="2571750"/>
            <a:ext cx="2776750" cy="1888850"/>
          </a:xfrm>
          <a:prstGeom prst="rect">
            <a:avLst/>
          </a:prstGeom>
          <a:noFill/>
          <a:ln cap="flat" cmpd="sng" w="19050">
            <a:solidFill>
              <a:srgbClr val="4285F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animEffect filter="fade" transition="in">
                                      <p:cBhvr>
                                        <p:cTn dur="1000"/>
                                        <p:tgtEl>
                                          <p:spTgt spid="4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1" st="1"/>
                                            </p:txEl>
                                          </p:spTgt>
                                        </p:tgtEl>
                                        <p:attrNameLst>
                                          <p:attrName>style.visibility</p:attrName>
                                        </p:attrNameLst>
                                      </p:cBhvr>
                                      <p:to>
                                        <p:strVal val="visible"/>
                                      </p:to>
                                    </p:set>
                                    <p:animEffect filter="fade" transition="in">
                                      <p:cBhvr>
                                        <p:cTn dur="1000"/>
                                        <p:tgtEl>
                                          <p:spTgt spid="4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2" st="2"/>
                                            </p:txEl>
                                          </p:spTgt>
                                        </p:tgtEl>
                                        <p:attrNameLst>
                                          <p:attrName>style.visibility</p:attrName>
                                        </p:attrNameLst>
                                      </p:cBhvr>
                                      <p:to>
                                        <p:strVal val="visible"/>
                                      </p:to>
                                    </p:set>
                                    <p:animEffect filter="fade" transition="in">
                                      <p:cBhvr>
                                        <p:cTn dur="1000"/>
                                        <p:tgtEl>
                                          <p:spTgt spid="4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3" st="3"/>
                                            </p:txEl>
                                          </p:spTgt>
                                        </p:tgtEl>
                                        <p:attrNameLst>
                                          <p:attrName>style.visibility</p:attrName>
                                        </p:attrNameLst>
                                      </p:cBhvr>
                                      <p:to>
                                        <p:strVal val="visible"/>
                                      </p:to>
                                    </p:set>
                                    <p:animEffect filter="fade" transition="in">
                                      <p:cBhvr>
                                        <p:cTn dur="1000"/>
                                        <p:tgtEl>
                                          <p:spTgt spid="4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4" st="4"/>
                                            </p:txEl>
                                          </p:spTgt>
                                        </p:tgtEl>
                                        <p:attrNameLst>
                                          <p:attrName>style.visibility</p:attrName>
                                        </p:attrNameLst>
                                      </p:cBhvr>
                                      <p:to>
                                        <p:strVal val="visible"/>
                                      </p:to>
                                    </p:set>
                                    <p:animEffect filter="fade" transition="in">
                                      <p:cBhvr>
                                        <p:cTn dur="1000"/>
                                        <p:tgtEl>
                                          <p:spTgt spid="4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xEl>
                                              <p:pRg end="5" st="5"/>
                                            </p:txEl>
                                          </p:spTgt>
                                        </p:tgtEl>
                                        <p:attrNameLst>
                                          <p:attrName>style.visibility</p:attrName>
                                        </p:attrNameLst>
                                      </p:cBhvr>
                                      <p:to>
                                        <p:strVal val="visible"/>
                                      </p:to>
                                    </p:set>
                                    <p:animEffect filter="fade" transition="in">
                                      <p:cBhvr>
                                        <p:cTn dur="1000"/>
                                        <p:tgtEl>
                                          <p:spTgt spid="48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Pascal VOC()</a:t>
            </a:r>
            <a:endParaRPr/>
          </a:p>
        </p:txBody>
      </p:sp>
      <p:sp>
        <p:nvSpPr>
          <p:cNvPr id="496" name="Google Shape;496;p61"/>
          <p:cNvSpPr txBox="1"/>
          <p:nvPr>
            <p:ph idx="1" type="body"/>
          </p:nvPr>
        </p:nvSpPr>
        <p:spPr>
          <a:xfrm>
            <a:off x="311700" y="1152475"/>
            <a:ext cx="50529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1000"/>
              </a:spcBef>
              <a:spcAft>
                <a:spcPts val="0"/>
              </a:spcAft>
              <a:buSzPts val="1500"/>
              <a:buChar char="●"/>
            </a:pPr>
            <a:r>
              <a:rPr lang="tr" sz="1500"/>
              <a:t>Image processing ve object detection için kullanılan bir veri setidir</a:t>
            </a:r>
            <a:endParaRPr sz="1500"/>
          </a:p>
          <a:p>
            <a:pPr indent="-323850" lvl="0" marL="457200" rtl="0" algn="l">
              <a:lnSpc>
                <a:spcPct val="115000"/>
              </a:lnSpc>
              <a:spcBef>
                <a:spcPts val="0"/>
              </a:spcBef>
              <a:spcAft>
                <a:spcPts val="0"/>
              </a:spcAft>
              <a:buSzPts val="1500"/>
              <a:buChar char="●"/>
            </a:pPr>
            <a:r>
              <a:rPr lang="tr" sz="1500"/>
              <a:t>Görüntü dosya ismi, label ve bounding box koordinat bilgilerini barındırır</a:t>
            </a:r>
            <a:endParaRPr sz="1500"/>
          </a:p>
          <a:p>
            <a:pPr indent="-323850" lvl="0" marL="457200" rtl="0" algn="l">
              <a:lnSpc>
                <a:spcPct val="115000"/>
              </a:lnSpc>
              <a:spcBef>
                <a:spcPts val="0"/>
              </a:spcBef>
              <a:spcAft>
                <a:spcPts val="0"/>
              </a:spcAft>
              <a:buSzPts val="1500"/>
              <a:buChar char="●"/>
            </a:pPr>
            <a:r>
              <a:rPr lang="tr" sz="1500"/>
              <a:t>2 GB ana görüntü, 1,9 GB metadata boyutunda gelir</a:t>
            </a:r>
            <a:endParaRPr sz="1500"/>
          </a:p>
          <a:p>
            <a:pPr indent="-323850" lvl="0" marL="457200" rtl="0" algn="l">
              <a:lnSpc>
                <a:spcPct val="115000"/>
              </a:lnSpc>
              <a:spcBef>
                <a:spcPts val="0"/>
              </a:spcBef>
              <a:spcAft>
                <a:spcPts val="0"/>
              </a:spcAft>
              <a:buSzPts val="1500"/>
              <a:buChar char="●"/>
            </a:pPr>
            <a:r>
              <a:rPr lang="tr" sz="1500"/>
              <a:t>Veriler işlemler sırasında XML formatında tutulur</a:t>
            </a:r>
            <a:endParaRPr sz="1500"/>
          </a:p>
        </p:txBody>
      </p:sp>
      <p:pic>
        <p:nvPicPr>
          <p:cNvPr id="497" name="Google Shape;497;p61"/>
          <p:cNvPicPr preferRelativeResize="0"/>
          <p:nvPr/>
        </p:nvPicPr>
        <p:blipFill rotWithShape="1">
          <a:blip r:embed="rId3">
            <a:alphaModFix/>
          </a:blip>
          <a:srcRect b="0" l="0" r="0" t="0"/>
          <a:stretch/>
        </p:blipFill>
        <p:spPr>
          <a:xfrm>
            <a:off x="5477125" y="1141437"/>
            <a:ext cx="3355175" cy="3438474"/>
          </a:xfrm>
          <a:prstGeom prst="rect">
            <a:avLst/>
          </a:prstGeom>
          <a:noFill/>
          <a:ln cap="flat" cmpd="sng" w="19050">
            <a:solidFill>
              <a:srgbClr val="4285F4"/>
            </a:solidFill>
            <a:prstDash val="solid"/>
            <a:round/>
            <a:headEnd len="sm" w="sm" type="none"/>
            <a:tailEnd len="sm" w="sm" type="none"/>
          </a:ln>
        </p:spPr>
      </p:pic>
      <p:pic>
        <p:nvPicPr>
          <p:cNvPr id="498" name="Google Shape;498;p61"/>
          <p:cNvPicPr preferRelativeResize="0"/>
          <p:nvPr/>
        </p:nvPicPr>
        <p:blipFill rotWithShape="1">
          <a:blip r:embed="rId4">
            <a:alphaModFix/>
          </a:blip>
          <a:srcRect b="0" l="0" r="37233" t="50000"/>
          <a:stretch/>
        </p:blipFill>
        <p:spPr>
          <a:xfrm>
            <a:off x="618750" y="3002075"/>
            <a:ext cx="4438800" cy="111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0" st="0"/>
                                            </p:txEl>
                                          </p:spTgt>
                                        </p:tgtEl>
                                        <p:attrNameLst>
                                          <p:attrName>style.visibility</p:attrName>
                                        </p:attrNameLst>
                                      </p:cBhvr>
                                      <p:to>
                                        <p:strVal val="visible"/>
                                      </p:to>
                                    </p:set>
                                    <p:animEffect filter="fade" transition="in">
                                      <p:cBhvr>
                                        <p:cTn dur="1000"/>
                                        <p:tgtEl>
                                          <p:spTgt spid="4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1" st="1"/>
                                            </p:txEl>
                                          </p:spTgt>
                                        </p:tgtEl>
                                        <p:attrNameLst>
                                          <p:attrName>style.visibility</p:attrName>
                                        </p:attrNameLst>
                                      </p:cBhvr>
                                      <p:to>
                                        <p:strVal val="visible"/>
                                      </p:to>
                                    </p:set>
                                    <p:animEffect filter="fade" transition="in">
                                      <p:cBhvr>
                                        <p:cTn dur="1000"/>
                                        <p:tgtEl>
                                          <p:spTgt spid="4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2" st="2"/>
                                            </p:txEl>
                                          </p:spTgt>
                                        </p:tgtEl>
                                        <p:attrNameLst>
                                          <p:attrName>style.visibility</p:attrName>
                                        </p:attrNameLst>
                                      </p:cBhvr>
                                      <p:to>
                                        <p:strVal val="visible"/>
                                      </p:to>
                                    </p:set>
                                    <p:animEffect filter="fade" transition="in">
                                      <p:cBhvr>
                                        <p:cTn dur="1000"/>
                                        <p:tgtEl>
                                          <p:spTgt spid="4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3" st="3"/>
                                            </p:txEl>
                                          </p:spTgt>
                                        </p:tgtEl>
                                        <p:attrNameLst>
                                          <p:attrName>style.visibility</p:attrName>
                                        </p:attrNameLst>
                                      </p:cBhvr>
                                      <p:to>
                                        <p:strVal val="visible"/>
                                      </p:to>
                                    </p:set>
                                    <p:animEffect filter="fade" transition="in">
                                      <p:cBhvr>
                                        <p:cTn dur="1000"/>
                                        <p:tgtEl>
                                          <p:spTgt spid="4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2"/>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0713"/>
              <a:buNone/>
            </a:pPr>
            <a:r>
              <a:rPr lang="tr"/>
              <a:t>Object Detection’i Anlamak icin 12 Makale</a:t>
            </a:r>
            <a:endParaRPr/>
          </a:p>
        </p:txBody>
      </p:sp>
      <p:sp>
        <p:nvSpPr>
          <p:cNvPr id="504" name="Google Shape;504;p62"/>
          <p:cNvSpPr txBox="1"/>
          <p:nvPr>
            <p:ph idx="1" type="body"/>
          </p:nvPr>
        </p:nvSpPr>
        <p:spPr>
          <a:xfrm>
            <a:off x="311700" y="1152469"/>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OverFeat: Integrated Recognition, Localization and Detection using Convolutional Networks (2013)</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Region-Based Convolutional Networks for Accurate Object Detection and Segmentation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Fast R-CNN (2015)</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Faster R-CNN: Towards Real-Time Object Detection with Region Proposal Networks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You Only Look Once: Uniﬁed, Real-Time Object Detection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SSD: Single Shot MultiBox Detector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Feature Pyramid Networks for Object Detection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YOLO9000: Better, Faster, Stronger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Focal Loss for Dense Object Detection (RetinaNet)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YOLOv3: An Incremental Improvement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Objects As Points(CenterNet)</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EfficientDet: Scalable and Efficient Object Detection</a:t>
            </a:r>
            <a:endParaRPr>
              <a:solidFill>
                <a:schemeClr val="dk1"/>
              </a:solidFill>
            </a:endParaRPr>
          </a:p>
          <a:p>
            <a:pPr indent="0" lvl="0" marL="0" rtl="0" algn="l">
              <a:lnSpc>
                <a:spcPct val="115000"/>
              </a:lnSpc>
              <a:spcBef>
                <a:spcPts val="0"/>
              </a:spcBef>
              <a:spcAft>
                <a:spcPts val="0"/>
              </a:spcAft>
              <a:buSzPts val="1400"/>
              <a:buNone/>
            </a:pPr>
            <a:r>
              <a:t/>
            </a:r>
            <a:endParaRPr>
              <a:solidFill>
                <a:schemeClr val="dk1"/>
              </a:solidFill>
            </a:endParaRPr>
          </a:p>
        </p:txBody>
      </p:sp>
      <p:sp>
        <p:nvSpPr>
          <p:cNvPr id="505" name="Google Shape;505;p62"/>
          <p:cNvSpPr txBox="1"/>
          <p:nvPr/>
        </p:nvSpPr>
        <p:spPr>
          <a:xfrm>
            <a:off x="311700" y="4703625"/>
            <a:ext cx="8615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tr" sz="900" u="none" cap="none" strike="noStrike">
                <a:solidFill>
                  <a:schemeClr val="dk2"/>
                </a:solidFill>
                <a:latin typeface="Century"/>
                <a:ea typeface="Century"/>
                <a:cs typeface="Century"/>
                <a:sym typeface="Century"/>
              </a:rPr>
              <a:t>Kaynak: https://towardsdatascience.com/12-papers-you-should-read-to-understand-object-detection-in-the-deep-learning-era-3390d4a28891</a:t>
            </a:r>
            <a:endParaRPr b="0" i="0" sz="900" u="none" cap="none" strike="noStrike">
              <a:solidFill>
                <a:schemeClr val="dk2"/>
              </a:solidFill>
              <a:latin typeface="Century"/>
              <a:ea typeface="Century"/>
              <a:cs typeface="Century"/>
              <a:sym typeface="Centur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tr"/>
              <a:t>Görüntü Sınıflandırma</a:t>
            </a:r>
            <a:endParaRPr/>
          </a:p>
          <a:p>
            <a:pPr indent="0" lvl="0" marL="0" rtl="0" algn="ctr">
              <a:lnSpc>
                <a:spcPct val="100000"/>
              </a:lnSpc>
              <a:spcBef>
                <a:spcPts val="0"/>
              </a:spcBef>
              <a:spcAft>
                <a:spcPts val="0"/>
              </a:spcAft>
              <a:buSzPts val="3600"/>
              <a:buNone/>
            </a:pPr>
            <a:r>
              <a:rPr lang="tr"/>
              <a:t>(Image Classification)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A2C"/>
        </a:solidFill>
      </p:bgPr>
    </p:bg>
    <p:spTree>
      <p:nvGrpSpPr>
        <p:cNvPr id="514" name="Shape 514"/>
        <p:cNvGrpSpPr/>
        <p:nvPr/>
      </p:nvGrpSpPr>
      <p:grpSpPr>
        <a:xfrm>
          <a:off x="0" y="0"/>
          <a:ext cx="0" cy="0"/>
          <a:chOff x="0" y="0"/>
          <a:chExt cx="0" cy="0"/>
        </a:xfrm>
      </p:grpSpPr>
      <p:pic>
        <p:nvPicPr>
          <p:cNvPr id="515" name="Google Shape;515;p64"/>
          <p:cNvPicPr preferRelativeResize="0"/>
          <p:nvPr/>
        </p:nvPicPr>
        <p:blipFill rotWithShape="1">
          <a:blip r:embed="rId3">
            <a:alphaModFix/>
          </a:blip>
          <a:srcRect b="0" l="0" r="0" t="0"/>
          <a:stretch/>
        </p:blipFill>
        <p:spPr>
          <a:xfrm>
            <a:off x="1036425" y="247625"/>
            <a:ext cx="7587401" cy="4552450"/>
          </a:xfrm>
          <a:prstGeom prst="rect">
            <a:avLst/>
          </a:prstGeom>
          <a:noFill/>
          <a:ln>
            <a:noFill/>
          </a:ln>
        </p:spPr>
      </p:pic>
      <p:sp>
        <p:nvSpPr>
          <p:cNvPr id="516" name="Google Shape;516;p64"/>
          <p:cNvSpPr/>
          <p:nvPr/>
        </p:nvSpPr>
        <p:spPr>
          <a:xfrm>
            <a:off x="7421650" y="63675"/>
            <a:ext cx="1676700" cy="566100"/>
          </a:xfrm>
          <a:prstGeom prst="rect">
            <a:avLst/>
          </a:prstGeom>
          <a:solidFill>
            <a:srgbClr val="001A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Görüntü Sınıflandırma &amp; Lokalizasyonu</a:t>
            </a:r>
            <a:endParaRPr/>
          </a:p>
        </p:txBody>
      </p:sp>
      <p:sp>
        <p:nvSpPr>
          <p:cNvPr id="522" name="Google Shape;522;p65"/>
          <p:cNvSpPr txBox="1"/>
          <p:nvPr>
            <p:ph idx="1" type="body"/>
          </p:nvPr>
        </p:nvSpPr>
        <p:spPr>
          <a:xfrm>
            <a:off x="311700" y="1152475"/>
            <a:ext cx="3566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tr" sz="1500"/>
              <a:t>Görüntü sınıflandırma,</a:t>
            </a:r>
            <a:r>
              <a:rPr lang="tr" sz="1500"/>
              <a:t> bir görüntünün göreve göre bir veya daha fazla sınıfa ayrıldığı bir görevdir.</a:t>
            </a:r>
            <a:endParaRPr sz="1500"/>
          </a:p>
          <a:p>
            <a:pPr indent="0" lvl="0" marL="0" rtl="0" algn="l">
              <a:lnSpc>
                <a:spcPct val="115000"/>
              </a:lnSpc>
              <a:spcBef>
                <a:spcPts val="1200"/>
              </a:spcBef>
              <a:spcAft>
                <a:spcPts val="0"/>
              </a:spcAft>
              <a:buSzPts val="1400"/>
              <a:buNone/>
            </a:pPr>
            <a:r>
              <a:rPr b="1" lang="tr" sz="1500"/>
              <a:t>Girdi:</a:t>
            </a:r>
            <a:r>
              <a:rPr lang="tr" sz="1500"/>
              <a:t> bir resim</a:t>
            </a:r>
            <a:br>
              <a:rPr lang="tr" sz="1500"/>
            </a:br>
            <a:r>
              <a:rPr b="1" lang="tr" sz="1500"/>
              <a:t>Çıktı:</a:t>
            </a:r>
            <a:r>
              <a:rPr lang="tr" sz="1500"/>
              <a:t> bir veya birden fazla sınıf(lar)</a:t>
            </a:r>
            <a:endParaRPr sz="1500"/>
          </a:p>
          <a:p>
            <a:pPr indent="0" lvl="0" marL="0" rtl="0" algn="l">
              <a:lnSpc>
                <a:spcPct val="115000"/>
              </a:lnSpc>
              <a:spcBef>
                <a:spcPts val="1200"/>
              </a:spcBef>
              <a:spcAft>
                <a:spcPts val="1200"/>
              </a:spcAft>
              <a:buClr>
                <a:schemeClr val="dk1"/>
              </a:buClr>
              <a:buSzPts val="1100"/>
              <a:buFont typeface="Arial"/>
              <a:buNone/>
            </a:pPr>
            <a:r>
              <a:rPr b="1" lang="tr" sz="1500"/>
              <a:t>Görüntü/Nesne lokalizasyonu; </a:t>
            </a:r>
            <a:r>
              <a:rPr lang="tr" sz="1500"/>
              <a:t>çıktının sınırlayıcı kutular çizerek ilgilenilen nesne etrafında x,y koordinatları ile işlem yaptığı bir regresyon problemidir. </a:t>
            </a:r>
            <a:endParaRPr sz="1500"/>
          </a:p>
        </p:txBody>
      </p:sp>
      <p:pic>
        <p:nvPicPr>
          <p:cNvPr id="523" name="Google Shape;523;p65"/>
          <p:cNvPicPr preferRelativeResize="0"/>
          <p:nvPr/>
        </p:nvPicPr>
        <p:blipFill rotWithShape="1">
          <a:blip r:embed="rId3">
            <a:alphaModFix/>
          </a:blip>
          <a:srcRect b="34218" l="3908" r="1448" t="20839"/>
          <a:stretch/>
        </p:blipFill>
        <p:spPr>
          <a:xfrm>
            <a:off x="3877725" y="1801525"/>
            <a:ext cx="4954574" cy="2020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a:t>MNIST</a:t>
            </a:r>
            <a:endParaRPr/>
          </a:p>
        </p:txBody>
      </p:sp>
      <p:sp>
        <p:nvSpPr>
          <p:cNvPr id="529" name="Google Shape;529;p66"/>
          <p:cNvSpPr txBox="1"/>
          <p:nvPr>
            <p:ph idx="1" type="body"/>
          </p:nvPr>
        </p:nvSpPr>
        <p:spPr>
          <a:xfrm>
            <a:off x="311700" y="1152475"/>
            <a:ext cx="4909500" cy="23133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SzPts val="1500"/>
              <a:buChar char="●"/>
            </a:pPr>
            <a:r>
              <a:rPr lang="tr" sz="1500"/>
              <a:t>28x28 piksel</a:t>
            </a:r>
            <a:endParaRPr sz="1500"/>
          </a:p>
          <a:p>
            <a:pPr indent="-323850" lvl="0" marL="457200" rtl="0" algn="l">
              <a:lnSpc>
                <a:spcPct val="150000"/>
              </a:lnSpc>
              <a:spcBef>
                <a:spcPts val="0"/>
              </a:spcBef>
              <a:spcAft>
                <a:spcPts val="0"/>
              </a:spcAft>
              <a:buSzPts val="1500"/>
              <a:buChar char="●"/>
            </a:pPr>
            <a:r>
              <a:rPr lang="tr" sz="1500"/>
              <a:t>60.000 Eğitim Veri Eğitim </a:t>
            </a:r>
            <a:endParaRPr sz="1500"/>
          </a:p>
          <a:p>
            <a:pPr indent="-323850" lvl="0" marL="457200" rtl="0" algn="l">
              <a:lnSpc>
                <a:spcPct val="150000"/>
              </a:lnSpc>
              <a:spcBef>
                <a:spcPts val="0"/>
              </a:spcBef>
              <a:spcAft>
                <a:spcPts val="0"/>
              </a:spcAft>
              <a:buSzPts val="1500"/>
              <a:buChar char="●"/>
            </a:pPr>
            <a:r>
              <a:rPr lang="tr" sz="1500"/>
              <a:t>10.000 Test Veri Seti</a:t>
            </a:r>
            <a:endParaRPr sz="1500"/>
          </a:p>
          <a:p>
            <a:pPr indent="-323850" lvl="0" marL="457200" rtl="0" algn="l">
              <a:lnSpc>
                <a:spcPct val="150000"/>
              </a:lnSpc>
              <a:spcBef>
                <a:spcPts val="0"/>
              </a:spcBef>
              <a:spcAft>
                <a:spcPts val="0"/>
              </a:spcAft>
              <a:buSzPts val="1500"/>
              <a:buChar char="●"/>
            </a:pPr>
            <a:r>
              <a:rPr lang="tr" sz="1500"/>
              <a:t>El ile yazılmış, 0-9 tüm rakamlar için 70.000 görüntüden oluşan public bir datasettir</a:t>
            </a:r>
            <a:endParaRPr/>
          </a:p>
        </p:txBody>
      </p:sp>
      <p:pic>
        <p:nvPicPr>
          <p:cNvPr id="530" name="Google Shape;530;p66"/>
          <p:cNvPicPr preferRelativeResize="0"/>
          <p:nvPr/>
        </p:nvPicPr>
        <p:blipFill rotWithShape="1">
          <a:blip r:embed="rId3">
            <a:alphaModFix/>
          </a:blip>
          <a:srcRect b="0" l="0" r="0" t="0"/>
          <a:stretch/>
        </p:blipFill>
        <p:spPr>
          <a:xfrm>
            <a:off x="5415900" y="863550"/>
            <a:ext cx="3416400" cy="3416400"/>
          </a:xfrm>
          <a:prstGeom prst="rect">
            <a:avLst/>
          </a:prstGeom>
          <a:noFill/>
          <a:ln>
            <a:noFill/>
          </a:ln>
        </p:spPr>
      </p:pic>
      <p:pic>
        <p:nvPicPr>
          <p:cNvPr id="531" name="Google Shape;531;p66"/>
          <p:cNvPicPr preferRelativeResize="0"/>
          <p:nvPr/>
        </p:nvPicPr>
        <p:blipFill rotWithShape="1">
          <a:blip r:embed="rId4">
            <a:alphaModFix/>
          </a:blip>
          <a:srcRect b="0" l="0" r="0" t="64142"/>
          <a:stretch/>
        </p:blipFill>
        <p:spPr>
          <a:xfrm>
            <a:off x="295550" y="3465775"/>
            <a:ext cx="4941824" cy="99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10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animEffect filter="fade" transition="in">
                                      <p:cBhvr>
                                        <p:cTn dur="1000"/>
                                        <p:tgtEl>
                                          <p:spTgt spid="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animEffect filter="fade" transition="in">
                                      <p:cBhvr>
                                        <p:cTn dur="1000"/>
                                        <p:tgtEl>
                                          <p:spTgt spid="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animEffect filter="fade" transition="in">
                                      <p:cBhvr>
                                        <p:cTn dur="1000"/>
                                        <p:tgtEl>
                                          <p:spTgt spid="5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800"/>
              <a:buNone/>
            </a:pPr>
            <a:r>
              <a:rPr lang="tr"/>
              <a:t>ImageNet</a:t>
            </a:r>
            <a:endParaRPr/>
          </a:p>
        </p:txBody>
      </p:sp>
      <p:sp>
        <p:nvSpPr>
          <p:cNvPr id="537" name="Google Shape;537;p67"/>
          <p:cNvSpPr txBox="1"/>
          <p:nvPr>
            <p:ph idx="1" type="body"/>
          </p:nvPr>
        </p:nvSpPr>
        <p:spPr>
          <a:xfrm>
            <a:off x="311700" y="1152475"/>
            <a:ext cx="4932600" cy="3416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tr" sz="1500"/>
              <a:t>ImageNet Dataseti 14 milyondan fazla görüntü içerir</a:t>
            </a:r>
            <a:endParaRPr sz="1500">
              <a:solidFill>
                <a:srgbClr val="222222"/>
              </a:solidFill>
              <a:highlight>
                <a:srgbClr val="FFFFFF"/>
              </a:highlight>
            </a:endParaRPr>
          </a:p>
          <a:p>
            <a:pPr indent="-323850" lvl="0" marL="457200" rtl="0" algn="just">
              <a:lnSpc>
                <a:spcPct val="150000"/>
              </a:lnSpc>
              <a:spcBef>
                <a:spcPts val="0"/>
              </a:spcBef>
              <a:spcAft>
                <a:spcPts val="0"/>
              </a:spcAft>
              <a:buClr>
                <a:srgbClr val="222222"/>
              </a:buClr>
              <a:buSzPts val="1500"/>
              <a:buChar char="●"/>
            </a:pPr>
            <a:r>
              <a:rPr lang="tr" sz="1500">
                <a:solidFill>
                  <a:srgbClr val="222222"/>
                </a:solidFill>
                <a:highlight>
                  <a:srgbClr val="FFFFFF"/>
                </a:highlight>
              </a:rPr>
              <a:t>Yaklaşık boyutu 150 GB’dir</a:t>
            </a:r>
            <a:endParaRPr sz="1500">
              <a:solidFill>
                <a:srgbClr val="222222"/>
              </a:solidFill>
              <a:highlight>
                <a:srgbClr val="FFFFFF"/>
              </a:highlight>
            </a:endParaRPr>
          </a:p>
          <a:p>
            <a:pPr indent="-323850" lvl="0" marL="457200" rtl="0" algn="just">
              <a:lnSpc>
                <a:spcPct val="150000"/>
              </a:lnSpc>
              <a:spcBef>
                <a:spcPts val="0"/>
              </a:spcBef>
              <a:spcAft>
                <a:spcPts val="0"/>
              </a:spcAft>
              <a:buClr>
                <a:srgbClr val="222222"/>
              </a:buClr>
              <a:buSzPts val="1500"/>
              <a:buChar char="●"/>
            </a:pPr>
            <a:r>
              <a:rPr lang="tr" sz="1500">
                <a:solidFill>
                  <a:srgbClr val="222222"/>
                </a:solidFill>
                <a:highlight>
                  <a:srgbClr val="FFFFFF"/>
                </a:highlight>
              </a:rPr>
              <a:t>Görüntülerin her biri birden fazla sınırlayıcı kutuya ve ilgili sınıf etiketine sahiptir</a:t>
            </a:r>
            <a:endParaRPr sz="1500">
              <a:solidFill>
                <a:srgbClr val="222222"/>
              </a:solidFill>
              <a:highlight>
                <a:srgbClr val="FFFFFF"/>
              </a:highlight>
            </a:endParaRPr>
          </a:p>
          <a:p>
            <a:pPr indent="-323850" lvl="0" marL="457200" rtl="0" algn="just">
              <a:lnSpc>
                <a:spcPct val="150000"/>
              </a:lnSpc>
              <a:spcBef>
                <a:spcPts val="0"/>
              </a:spcBef>
              <a:spcAft>
                <a:spcPts val="0"/>
              </a:spcAft>
              <a:buClr>
                <a:srgbClr val="222222"/>
              </a:buClr>
              <a:buSzPts val="1500"/>
              <a:buChar char="●"/>
            </a:pPr>
            <a:r>
              <a:rPr lang="tr" sz="1500">
                <a:solidFill>
                  <a:srgbClr val="222222"/>
                </a:solidFill>
                <a:highlight>
                  <a:srgbClr val="FFFFFF"/>
                </a:highlight>
              </a:rPr>
              <a:t>Ücretsiz ve public şekilde sunulan bir veri setidir</a:t>
            </a:r>
            <a:endParaRPr sz="1500"/>
          </a:p>
        </p:txBody>
      </p:sp>
      <p:pic>
        <p:nvPicPr>
          <p:cNvPr id="538" name="Google Shape;538;p67"/>
          <p:cNvPicPr preferRelativeResize="0"/>
          <p:nvPr/>
        </p:nvPicPr>
        <p:blipFill rotWithShape="1">
          <a:blip r:embed="rId3">
            <a:alphaModFix/>
          </a:blip>
          <a:srcRect b="0" l="0" r="0" t="0"/>
          <a:stretch/>
        </p:blipFill>
        <p:spPr>
          <a:xfrm>
            <a:off x="5415900" y="1152475"/>
            <a:ext cx="3416400" cy="3416400"/>
          </a:xfrm>
          <a:prstGeom prst="rect">
            <a:avLst/>
          </a:prstGeom>
          <a:noFill/>
          <a:ln>
            <a:noFill/>
          </a:ln>
        </p:spPr>
      </p:pic>
      <p:pic>
        <p:nvPicPr>
          <p:cNvPr id="539" name="Google Shape;539;p67"/>
          <p:cNvPicPr preferRelativeResize="0"/>
          <p:nvPr/>
        </p:nvPicPr>
        <p:blipFill rotWithShape="1">
          <a:blip r:embed="rId4">
            <a:alphaModFix/>
          </a:blip>
          <a:srcRect b="39818" l="0" r="0" t="39005"/>
          <a:stretch/>
        </p:blipFill>
        <p:spPr>
          <a:xfrm>
            <a:off x="6008675" y="2624463"/>
            <a:ext cx="2230850" cy="47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animEffect filter="fade" transition="in">
                                      <p:cBhvr>
                                        <p:cTn dur="1000"/>
                                        <p:tgtEl>
                                          <p:spTgt spid="5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animEffect filter="fade" transition="in">
                                      <p:cBhvr>
                                        <p:cTn dur="1000"/>
                                        <p:tgtEl>
                                          <p:spTgt spid="5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animEffect filter="fade" transition="in">
                                      <p:cBhvr>
                                        <p:cTn dur="1000"/>
                                        <p:tgtEl>
                                          <p:spTgt spid="5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animEffect filter="fade" transition="in">
                                      <p:cBhvr>
                                        <p:cTn dur="1000"/>
                                        <p:tgtEl>
                                          <p:spTgt spid="5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CIFAR-10</a:t>
            </a:r>
            <a:endParaRPr/>
          </a:p>
        </p:txBody>
      </p:sp>
      <p:sp>
        <p:nvSpPr>
          <p:cNvPr id="545" name="Google Shape;545;p68"/>
          <p:cNvSpPr txBox="1"/>
          <p:nvPr>
            <p:ph idx="1" type="body"/>
          </p:nvPr>
        </p:nvSpPr>
        <p:spPr>
          <a:xfrm>
            <a:off x="311700" y="1152475"/>
            <a:ext cx="39261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tr" sz="1500"/>
              <a:t>32x32 çözünürlüğünde</a:t>
            </a:r>
            <a:endParaRPr sz="1500"/>
          </a:p>
          <a:p>
            <a:pPr indent="-323850" lvl="0" marL="457200" rtl="0" algn="l">
              <a:lnSpc>
                <a:spcPct val="150000"/>
              </a:lnSpc>
              <a:spcBef>
                <a:spcPts val="0"/>
              </a:spcBef>
              <a:spcAft>
                <a:spcPts val="0"/>
              </a:spcAft>
              <a:buSzPts val="1500"/>
              <a:buChar char="●"/>
            </a:pPr>
            <a:r>
              <a:rPr lang="tr" sz="1500"/>
              <a:t>50.000 eğitim görüntüsü</a:t>
            </a:r>
            <a:endParaRPr sz="1500"/>
          </a:p>
          <a:p>
            <a:pPr indent="-323850" lvl="0" marL="457200" rtl="0" algn="l">
              <a:lnSpc>
                <a:spcPct val="150000"/>
              </a:lnSpc>
              <a:spcBef>
                <a:spcPts val="0"/>
              </a:spcBef>
              <a:spcAft>
                <a:spcPts val="0"/>
              </a:spcAft>
              <a:buSzPts val="1500"/>
              <a:buChar char="●"/>
            </a:pPr>
            <a:r>
              <a:rPr lang="tr" sz="1500"/>
              <a:t>10.000 test görüntüsü</a:t>
            </a:r>
            <a:endParaRPr sz="1500"/>
          </a:p>
          <a:p>
            <a:pPr indent="-317500" lvl="0" marL="457200" rtl="0" algn="l">
              <a:lnSpc>
                <a:spcPct val="150000"/>
              </a:lnSpc>
              <a:spcBef>
                <a:spcPts val="0"/>
              </a:spcBef>
              <a:spcAft>
                <a:spcPts val="0"/>
              </a:spcAft>
              <a:buSzPts val="1400"/>
              <a:buChar char="●"/>
            </a:pPr>
            <a:r>
              <a:rPr lang="tr" sz="1500"/>
              <a:t>10 farklı sınıf ve her sınıf için 6000 görünt</a:t>
            </a:r>
            <a:r>
              <a:rPr lang="tr"/>
              <a:t>ü</a:t>
            </a:r>
            <a:endParaRPr/>
          </a:p>
          <a:p>
            <a:pPr indent="0" lvl="0" marL="0" rtl="0" algn="l">
              <a:lnSpc>
                <a:spcPct val="150000"/>
              </a:lnSpc>
              <a:spcBef>
                <a:spcPts val="1200"/>
              </a:spcBef>
              <a:spcAft>
                <a:spcPts val="0"/>
              </a:spcAft>
              <a:buSzPts val="1400"/>
              <a:buNone/>
            </a:pPr>
            <a:r>
              <a:rPr i="1" lang="tr" sz="1300">
                <a:solidFill>
                  <a:srgbClr val="666666"/>
                </a:solidFill>
              </a:rPr>
              <a:t>Sağda, 10 sınıf için random şekilde dağılmış görüntü kümesinin bir kısmı yer almaktadır.</a:t>
            </a:r>
            <a:endParaRPr i="1" sz="1300">
              <a:solidFill>
                <a:srgbClr val="666666"/>
              </a:solidFill>
            </a:endParaRPr>
          </a:p>
          <a:p>
            <a:pPr indent="0" lvl="0" marL="0" rtl="0" algn="l">
              <a:lnSpc>
                <a:spcPct val="115000"/>
              </a:lnSpc>
              <a:spcBef>
                <a:spcPts val="1200"/>
              </a:spcBef>
              <a:spcAft>
                <a:spcPts val="1200"/>
              </a:spcAft>
              <a:buSzPts val="1400"/>
              <a:buNone/>
            </a:pPr>
            <a:r>
              <a:t/>
            </a:r>
            <a:endParaRPr/>
          </a:p>
        </p:txBody>
      </p:sp>
      <p:pic>
        <p:nvPicPr>
          <p:cNvPr id="546" name="Google Shape;546;p68"/>
          <p:cNvPicPr preferRelativeResize="0"/>
          <p:nvPr/>
        </p:nvPicPr>
        <p:blipFill rotWithShape="1">
          <a:blip r:embed="rId3">
            <a:alphaModFix/>
          </a:blip>
          <a:srcRect b="0" l="0" r="0" t="0"/>
          <a:stretch/>
        </p:blipFill>
        <p:spPr>
          <a:xfrm>
            <a:off x="4385000" y="1138300"/>
            <a:ext cx="4447301" cy="3444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animEffect filter="fade" transition="in">
                                      <p:cBhvr>
                                        <p:cTn dur="1000"/>
                                        <p:tgtEl>
                                          <p:spTgt spid="5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 st="1"/>
                                            </p:txEl>
                                          </p:spTgt>
                                        </p:tgtEl>
                                        <p:attrNameLst>
                                          <p:attrName>style.visibility</p:attrName>
                                        </p:attrNameLst>
                                      </p:cBhvr>
                                      <p:to>
                                        <p:strVal val="visible"/>
                                      </p:to>
                                    </p:set>
                                    <p:animEffect filter="fade" transition="in">
                                      <p:cBhvr>
                                        <p:cTn dur="1000"/>
                                        <p:tgtEl>
                                          <p:spTgt spid="5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2" st="2"/>
                                            </p:txEl>
                                          </p:spTgt>
                                        </p:tgtEl>
                                        <p:attrNameLst>
                                          <p:attrName>style.visibility</p:attrName>
                                        </p:attrNameLst>
                                      </p:cBhvr>
                                      <p:to>
                                        <p:strVal val="visible"/>
                                      </p:to>
                                    </p:set>
                                    <p:animEffect filter="fade" transition="in">
                                      <p:cBhvr>
                                        <p:cTn dur="1000"/>
                                        <p:tgtEl>
                                          <p:spTgt spid="5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3" st="3"/>
                                            </p:txEl>
                                          </p:spTgt>
                                        </p:tgtEl>
                                        <p:attrNameLst>
                                          <p:attrName>style.visibility</p:attrName>
                                        </p:attrNameLst>
                                      </p:cBhvr>
                                      <p:to>
                                        <p:strVal val="visible"/>
                                      </p:to>
                                    </p:set>
                                    <p:animEffect filter="fade" transition="in">
                                      <p:cBhvr>
                                        <p:cTn dur="1000"/>
                                        <p:tgtEl>
                                          <p:spTgt spid="5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4" st="4"/>
                                            </p:txEl>
                                          </p:spTgt>
                                        </p:tgtEl>
                                        <p:attrNameLst>
                                          <p:attrName>style.visibility</p:attrName>
                                        </p:attrNameLst>
                                      </p:cBhvr>
                                      <p:to>
                                        <p:strVal val="visible"/>
                                      </p:to>
                                    </p:set>
                                    <p:animEffect filter="fade" transition="in">
                                      <p:cBhvr>
                                        <p:cTn dur="1000"/>
                                        <p:tgtEl>
                                          <p:spTgt spid="5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5" st="5"/>
                                            </p:txEl>
                                          </p:spTgt>
                                        </p:tgtEl>
                                        <p:attrNameLst>
                                          <p:attrName>style.visibility</p:attrName>
                                        </p:attrNameLst>
                                      </p:cBhvr>
                                      <p:to>
                                        <p:strVal val="visible"/>
                                      </p:to>
                                    </p:set>
                                    <p:animEffect filter="fade" transition="in">
                                      <p:cBhvr>
                                        <p:cTn dur="1000"/>
                                        <p:tgtEl>
                                          <p:spTgt spid="5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tr"/>
              <a:t>Colab Zamanı!</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Bilgisayarlı Görü ve Sayısal Görüntü İşleme</a:t>
            </a:r>
            <a:endParaRPr/>
          </a:p>
        </p:txBody>
      </p:sp>
      <p:sp>
        <p:nvSpPr>
          <p:cNvPr id="112" name="Google Shape;112;p7"/>
          <p:cNvSpPr txBox="1"/>
          <p:nvPr>
            <p:ph idx="1" type="body"/>
          </p:nvPr>
        </p:nvSpPr>
        <p:spPr>
          <a:xfrm>
            <a:off x="311700" y="1152475"/>
            <a:ext cx="43860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tr" sz="1500"/>
              <a:t>Sayısal görüntü işleme; bilgisayar algoritmaları kullanarak resimler üzerinde görüntü işlemenin gerçekleştirilmesidir. </a:t>
            </a:r>
            <a:endParaRPr sz="1500"/>
          </a:p>
          <a:p>
            <a:pPr indent="-323850" lvl="0" marL="457200" rtl="0" algn="l">
              <a:lnSpc>
                <a:spcPct val="100000"/>
              </a:lnSpc>
              <a:spcBef>
                <a:spcPts val="1200"/>
              </a:spcBef>
              <a:spcAft>
                <a:spcPts val="0"/>
              </a:spcAft>
              <a:buSzPts val="1500"/>
              <a:buAutoNum type="arabicPeriod"/>
            </a:pPr>
            <a:r>
              <a:rPr lang="tr" sz="1500"/>
              <a:t>Sisteme bir dizi görüntü girer.</a:t>
            </a:r>
            <a:endParaRPr sz="1500"/>
          </a:p>
          <a:p>
            <a:pPr indent="-323850" lvl="0" marL="457200" rtl="0" algn="l">
              <a:lnSpc>
                <a:spcPct val="100000"/>
              </a:lnSpc>
              <a:spcBef>
                <a:spcPts val="1200"/>
              </a:spcBef>
              <a:spcAft>
                <a:spcPts val="0"/>
              </a:spcAft>
              <a:buSzPts val="1500"/>
              <a:buAutoNum type="arabicPeriod"/>
            </a:pPr>
            <a:r>
              <a:rPr lang="tr" sz="1500"/>
              <a:t>Bu görüntülerden özellikleri önceden işlemek ve çıkarmak için bir </a:t>
            </a:r>
            <a:r>
              <a:rPr lang="tr" sz="1500">
                <a:highlight>
                  <a:srgbClr val="C9DAF8"/>
                </a:highlight>
              </a:rPr>
              <a:t>Özellik Çıkarıcı</a:t>
            </a:r>
            <a:r>
              <a:rPr lang="tr" sz="1500"/>
              <a:t> (Feature Extraction) kullanılır.</a:t>
            </a:r>
            <a:endParaRPr sz="1500"/>
          </a:p>
          <a:p>
            <a:pPr indent="-323850" lvl="0" marL="457200" rtl="0" algn="l">
              <a:lnSpc>
                <a:spcPct val="100000"/>
              </a:lnSpc>
              <a:spcBef>
                <a:spcPts val="1200"/>
              </a:spcBef>
              <a:spcAft>
                <a:spcPts val="1200"/>
              </a:spcAft>
              <a:buSzPts val="1500"/>
              <a:buAutoNum type="arabicPeriod"/>
            </a:pPr>
            <a:r>
              <a:rPr lang="tr" sz="1500"/>
              <a:t>Bir Makine Öğrenimi sistemi, bir modeli eğitmek ve tahminlerde bulunmak için çıkarılan özelliği kullanır.</a:t>
            </a:r>
            <a:endParaRPr sz="1500"/>
          </a:p>
        </p:txBody>
      </p:sp>
      <p:pic>
        <p:nvPicPr>
          <p:cNvPr id="113" name="Google Shape;113;p7"/>
          <p:cNvPicPr preferRelativeResize="0"/>
          <p:nvPr/>
        </p:nvPicPr>
        <p:blipFill rotWithShape="1">
          <a:blip r:embed="rId3">
            <a:alphaModFix/>
          </a:blip>
          <a:srcRect b="0" l="0" r="0" t="0"/>
          <a:stretch/>
        </p:blipFill>
        <p:spPr>
          <a:xfrm>
            <a:off x="4825200" y="1561538"/>
            <a:ext cx="4007100" cy="20204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0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10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10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1000"/>
                                        <p:tgtEl>
                                          <p:spTgt spid="11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Görüntü İşleme</a:t>
            </a:r>
            <a:endParaRPr/>
          </a:p>
        </p:txBody>
      </p:sp>
      <p:sp>
        <p:nvSpPr>
          <p:cNvPr id="119" name="Google Shape;119;p8"/>
          <p:cNvSpPr txBox="1"/>
          <p:nvPr>
            <p:ph idx="1" type="body"/>
          </p:nvPr>
        </p:nvSpPr>
        <p:spPr>
          <a:xfrm>
            <a:off x="311700" y="1152475"/>
            <a:ext cx="45504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t>Bir Computer Vision(CV) sistemini uygulamaya çalışırken, iki ana bileşeni dikkate almamız gerekir; </a:t>
            </a:r>
            <a:endParaRPr sz="1500"/>
          </a:p>
          <a:p>
            <a:pPr indent="-323850" lvl="0" marL="457200" rtl="0" algn="l">
              <a:lnSpc>
                <a:spcPct val="115000"/>
              </a:lnSpc>
              <a:spcBef>
                <a:spcPts val="1200"/>
              </a:spcBef>
              <a:spcAft>
                <a:spcPts val="0"/>
              </a:spcAft>
              <a:buSzPts val="1500"/>
              <a:buChar char="●"/>
            </a:pPr>
            <a:r>
              <a:rPr lang="tr" sz="1500"/>
              <a:t>Görüntü elde etme donanımı</a:t>
            </a:r>
            <a:endParaRPr sz="1500"/>
          </a:p>
          <a:p>
            <a:pPr indent="-323850" lvl="0" marL="457200" rtl="0" algn="l">
              <a:lnSpc>
                <a:spcPct val="115000"/>
              </a:lnSpc>
              <a:spcBef>
                <a:spcPts val="0"/>
              </a:spcBef>
              <a:spcAft>
                <a:spcPts val="0"/>
              </a:spcAft>
              <a:buSzPts val="1500"/>
              <a:buChar char="●"/>
            </a:pPr>
            <a:r>
              <a:rPr lang="tr" sz="1500"/>
              <a:t>Görüntü işleme yazılımı</a:t>
            </a:r>
            <a:endParaRPr sz="1500"/>
          </a:p>
          <a:p>
            <a:pPr indent="0" lvl="0" marL="0" rtl="0" algn="l">
              <a:lnSpc>
                <a:spcPct val="115000"/>
              </a:lnSpc>
              <a:spcBef>
                <a:spcPts val="1200"/>
              </a:spcBef>
              <a:spcAft>
                <a:spcPts val="1200"/>
              </a:spcAft>
              <a:buSzPts val="1400"/>
              <a:buNone/>
            </a:pPr>
            <a:r>
              <a:rPr lang="tr" sz="1500"/>
              <a:t>Aslında, sistemimiz çevresel değişikliklere karşı değişmez olmalı ve tasarlanan görevini tekrar tekrar yapabilmelidir. Bu gereksinimleri karşılamak için, sistemimizin donanımına veya yazılımına bazı kısıtlamalar uygulamak gerekebilir.</a:t>
            </a:r>
            <a:endParaRPr sz="1500"/>
          </a:p>
        </p:txBody>
      </p:sp>
      <p:pic>
        <p:nvPicPr>
          <p:cNvPr id="120" name="Google Shape;120;p8"/>
          <p:cNvPicPr preferRelativeResize="0"/>
          <p:nvPr/>
        </p:nvPicPr>
        <p:blipFill rotWithShape="1">
          <a:blip r:embed="rId3">
            <a:alphaModFix/>
          </a:blip>
          <a:srcRect b="0" l="0" r="0" t="0"/>
          <a:stretch/>
        </p:blipFill>
        <p:spPr>
          <a:xfrm>
            <a:off x="4925625" y="1526674"/>
            <a:ext cx="3906676" cy="209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10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10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1000"/>
                                        <p:tgtEl>
                                          <p:spTgt spid="1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Görüntü İşleme ve Piksel</a:t>
            </a:r>
            <a:endParaRPr/>
          </a:p>
        </p:txBody>
      </p:sp>
      <p:sp>
        <p:nvSpPr>
          <p:cNvPr id="126" name="Google Shape;126;p9"/>
          <p:cNvSpPr txBox="1"/>
          <p:nvPr>
            <p:ph idx="1" type="body"/>
          </p:nvPr>
        </p:nvSpPr>
        <p:spPr>
          <a:xfrm>
            <a:off x="311700" y="1152475"/>
            <a:ext cx="4510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sz="1500"/>
              <a:t>Bir donanım aygıtından bir görüntü elde edilir. Ardından bir yazılım sistemi, görüntünün içindeki renkleri (Renk Uzayları) sayısal olarak temsil eder.</a:t>
            </a:r>
            <a:endParaRPr sz="1500"/>
          </a:p>
          <a:p>
            <a:pPr indent="0" lvl="0" marL="0" rtl="0" algn="l">
              <a:lnSpc>
                <a:spcPct val="115000"/>
              </a:lnSpc>
              <a:spcBef>
                <a:spcPts val="1200"/>
              </a:spcBef>
              <a:spcAft>
                <a:spcPts val="0"/>
              </a:spcAft>
              <a:buSzPts val="1400"/>
              <a:buNone/>
            </a:pPr>
            <a:r>
              <a:rPr lang="tr" sz="1500"/>
              <a:t>Bir piksel, görüntüdeki bir noktanın </a:t>
            </a:r>
            <a:r>
              <a:rPr lang="tr" sz="1500">
                <a:highlight>
                  <a:srgbClr val="C9DAF8"/>
                </a:highlight>
              </a:rPr>
              <a:t>sayısal</a:t>
            </a:r>
            <a:r>
              <a:rPr lang="tr" sz="1500"/>
              <a:t> değeridir. </a:t>
            </a:r>
            <a:endParaRPr sz="1500"/>
          </a:p>
          <a:p>
            <a:pPr indent="0" lvl="0" marL="0" rtl="0" algn="l">
              <a:lnSpc>
                <a:spcPct val="115000"/>
              </a:lnSpc>
              <a:spcBef>
                <a:spcPts val="1200"/>
              </a:spcBef>
              <a:spcAft>
                <a:spcPts val="0"/>
              </a:spcAft>
              <a:buSzPts val="1400"/>
              <a:buNone/>
            </a:pPr>
            <a:r>
              <a:rPr lang="tr" sz="1500"/>
              <a:t>Bir görüntü tipik olarak bir </a:t>
            </a:r>
            <a:r>
              <a:rPr lang="tr" sz="1500">
                <a:highlight>
                  <a:srgbClr val="C9DAF8"/>
                </a:highlight>
              </a:rPr>
              <a:t>piksel dizisi</a:t>
            </a:r>
            <a:r>
              <a:rPr lang="tr" sz="1500"/>
              <a:t> olarak temsil edilir.</a:t>
            </a:r>
            <a:endParaRPr sz="1500"/>
          </a:p>
          <a:p>
            <a:pPr indent="0" lvl="0" marL="0" rtl="0" algn="l">
              <a:lnSpc>
                <a:spcPct val="115000"/>
              </a:lnSpc>
              <a:spcBef>
                <a:spcPts val="1200"/>
              </a:spcBef>
              <a:spcAft>
                <a:spcPts val="1200"/>
              </a:spcAft>
              <a:buClr>
                <a:schemeClr val="dk1"/>
              </a:buClr>
              <a:buSzPts val="1400"/>
              <a:buFont typeface="Arial"/>
              <a:buNone/>
            </a:pPr>
            <a:r>
              <a:rPr i="1" lang="tr">
                <a:solidFill>
                  <a:srgbClr val="666666"/>
                </a:solidFill>
              </a:rPr>
              <a:t>En ünlü renk alanlarından ikisi </a:t>
            </a:r>
            <a:r>
              <a:rPr b="1" i="1" lang="tr">
                <a:solidFill>
                  <a:srgbClr val="666666"/>
                </a:solidFill>
              </a:rPr>
              <a:t>RGB</a:t>
            </a:r>
            <a:r>
              <a:rPr i="1" lang="tr">
                <a:solidFill>
                  <a:srgbClr val="666666"/>
                </a:solidFill>
              </a:rPr>
              <a:t> (Kırmızı, Yeşil, Mavi) ve </a:t>
            </a:r>
            <a:r>
              <a:rPr b="1" i="1" lang="tr">
                <a:solidFill>
                  <a:srgbClr val="666666"/>
                </a:solidFill>
              </a:rPr>
              <a:t>HSV'dir</a:t>
            </a:r>
            <a:r>
              <a:rPr i="1" lang="tr">
                <a:solidFill>
                  <a:srgbClr val="666666"/>
                </a:solidFill>
              </a:rPr>
              <a:t> (Ton, Doygunluk, Değer).</a:t>
            </a:r>
            <a:endParaRPr i="1">
              <a:solidFill>
                <a:srgbClr val="666666"/>
              </a:solidFill>
            </a:endParaRPr>
          </a:p>
        </p:txBody>
      </p:sp>
      <p:pic>
        <p:nvPicPr>
          <p:cNvPr id="127" name="Google Shape;127;p9"/>
          <p:cNvPicPr preferRelativeResize="0"/>
          <p:nvPr/>
        </p:nvPicPr>
        <p:blipFill rotWithShape="1">
          <a:blip r:embed="rId3">
            <a:alphaModFix/>
          </a:blip>
          <a:srcRect b="0" l="0" r="0" t="0"/>
          <a:stretch/>
        </p:blipFill>
        <p:spPr>
          <a:xfrm>
            <a:off x="5182763" y="3145150"/>
            <a:ext cx="3724675" cy="1524926"/>
          </a:xfrm>
          <a:prstGeom prst="rect">
            <a:avLst/>
          </a:prstGeom>
          <a:noFill/>
          <a:ln>
            <a:noFill/>
          </a:ln>
        </p:spPr>
      </p:pic>
      <p:pic>
        <p:nvPicPr>
          <p:cNvPr id="128" name="Google Shape;128;p9"/>
          <p:cNvPicPr preferRelativeResize="0"/>
          <p:nvPr/>
        </p:nvPicPr>
        <p:blipFill rotWithShape="1">
          <a:blip r:embed="rId4">
            <a:alphaModFix/>
          </a:blip>
          <a:srcRect b="8907" l="0" r="0" t="0"/>
          <a:stretch/>
        </p:blipFill>
        <p:spPr>
          <a:xfrm>
            <a:off x="5257888" y="1254137"/>
            <a:ext cx="3574400" cy="183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